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8" r:id="rId4"/>
    <p:sldId id="257" r:id="rId5"/>
    <p:sldId id="260" r:id="rId6"/>
    <p:sldId id="262" r:id="rId7"/>
    <p:sldId id="261" r:id="rId8"/>
    <p:sldId id="267" r:id="rId9"/>
    <p:sldId id="272" r:id="rId10"/>
    <p:sldId id="263" r:id="rId11"/>
    <p:sldId id="265" r:id="rId12"/>
    <p:sldId id="268" r:id="rId13"/>
    <p:sldId id="269" r:id="rId14"/>
    <p:sldId id="270" r:id="rId15"/>
    <p:sldId id="271" r:id="rId16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9" d="100"/>
          <a:sy n="99" d="100"/>
        </p:scale>
        <p:origin x="-23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3482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253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921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714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2152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2390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891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6739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424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757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034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A749BA-6D45-48C0-B2F4-39CC2F43DC25}" type="datetimeFigureOut">
              <a:rPr lang="ru-RU" smtClean="0"/>
              <a:t>14.10.2019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65CC9-D979-4C74-B681-391A320B16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002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kremlin.ru/events/president/news/47173" TargetMode="External"/><Relationship Id="rId2" Type="http://schemas.openxmlformats.org/officeDocument/2006/relationships/hyperlink" Target="https://ru.wikipedia.org/wiki/%D0%9F%D1%83%D1%82%D0%B8%D0%BD,_%D0%92%D0%BB%D0%B0%D0%B4%D0%B8%D0%BC%D0%B8%D1%80_%D0%92%D0%BB%D0%B0%D0%B4%D0%B8%D0%BC%D0%B8%D1%80%D0%BE%D0%B2%D0%B8%D1%87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hyperlink" Target="https://ru.wikipedia.org/wiki/Kremlin.ru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8805" y="2132856"/>
            <a:ext cx="7916416" cy="1872208"/>
          </a:xfrm>
        </p:spPr>
        <p:txBody>
          <a:bodyPr>
            <a:noAutofit/>
          </a:bodyPr>
          <a:lstStyle/>
          <a:p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«Роль профессионального партнёрства 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в  </a:t>
            </a:r>
            <a:r>
              <a:rPr lang="ru-RU" sz="3200" b="1" i="1" dirty="0">
                <a:solidFill>
                  <a:schemeClr val="accent6">
                    <a:lumMod val="50000"/>
                  </a:schemeClr>
                </a:solidFill>
              </a:rPr>
              <a:t>развитии  </a:t>
            </a:r>
            <a:r>
              <a:rPr lang="en-US" sz="3200" b="1" i="1" dirty="0" smtClean="0">
                <a:solidFill>
                  <a:schemeClr val="accent6">
                    <a:lumMod val="50000"/>
                  </a:schemeClr>
                </a:solidFill>
              </a:rPr>
              <a:t>Stem</a:t>
            </a: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-образования </a:t>
            </a:r>
            <a:b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200" b="1" i="1" dirty="0" smtClean="0">
                <a:solidFill>
                  <a:schemeClr val="accent6">
                    <a:lumMod val="50000"/>
                  </a:schemeClr>
                </a:solidFill>
              </a:rPr>
              <a:t>в образовательных организациях Новосибирской области»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509120"/>
            <a:ext cx="6400800" cy="1800200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Установочный семинар в Региональном ресурсном центре развития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en-US" b="1" dirty="0" smtClean="0">
                <a:solidFill>
                  <a:schemeClr val="tx1"/>
                </a:solidFill>
              </a:rPr>
              <a:t>STEM</a:t>
            </a:r>
            <a:r>
              <a:rPr lang="ru-RU" b="1" dirty="0" smtClean="0">
                <a:solidFill>
                  <a:schemeClr val="tx1"/>
                </a:solidFill>
              </a:rPr>
              <a:t>-образования </a:t>
            </a:r>
            <a:endParaRPr lang="en-US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МАОУ г. Новосибирска «Лицей № 176»</a:t>
            </a:r>
            <a:r>
              <a:rPr lang="ru-RU" b="1" dirty="0" smtClean="0"/>
              <a:t> 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11 октября  2019 года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70111"/>
            <a:ext cx="1689100" cy="13652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accent6">
                <a:lumMod val="50000"/>
              </a:schemeClr>
            </a:solidFill>
            <a:miter lim="800000"/>
            <a:headEnd/>
            <a:tailEnd/>
          </a:ln>
          <a:effectLst/>
          <a:extLst/>
        </p:spPr>
      </p:pic>
      <p:sp>
        <p:nvSpPr>
          <p:cNvPr id="4" name="Прямоугольник 3"/>
          <p:cNvSpPr/>
          <p:nvPr/>
        </p:nvSpPr>
        <p:spPr>
          <a:xfrm>
            <a:off x="2843808" y="476672"/>
            <a:ext cx="5688632" cy="57606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175"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Муниципальное автономное общеобразовательное учреждение города Новосибирска «Лицей № 176»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5474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690864" cy="41805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Программа семинара</a:t>
            </a:r>
            <a:endParaRPr lang="ru-RU" sz="24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44616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1600" b="1" dirty="0">
                <a:solidFill>
                  <a:srgbClr val="C00000"/>
                </a:solidFill>
                <a:cs typeface="Aharoni" panose="02010803020104030203" pitchFamily="2" charset="-79"/>
              </a:rPr>
              <a:t>12.45-13.00</a:t>
            </a:r>
            <a:r>
              <a:rPr lang="ru-RU" sz="1600" b="1" dirty="0">
                <a:cs typeface="Aharoni" panose="02010803020104030203" pitchFamily="2" charset="-79"/>
              </a:rPr>
              <a:t>:  встреча участников, открытие семинара  </a:t>
            </a:r>
          </a:p>
          <a:p>
            <a:pPr>
              <a:lnSpc>
                <a:spcPct val="120000"/>
              </a:lnSpc>
            </a:pPr>
            <a:r>
              <a:rPr lang="ru-RU" sz="1600" b="1" dirty="0">
                <a:solidFill>
                  <a:srgbClr val="C00000"/>
                </a:solidFill>
                <a:cs typeface="Aharoni" panose="02010803020104030203" pitchFamily="2" charset="-79"/>
              </a:rPr>
              <a:t>13.10 – 13.25</a:t>
            </a:r>
            <a:r>
              <a:rPr lang="ru-RU" sz="1600" b="1" dirty="0">
                <a:cs typeface="Aharoni" panose="02010803020104030203" pitchFamily="2" charset="-79"/>
              </a:rPr>
              <a:t>:  обед</a:t>
            </a:r>
          </a:p>
          <a:p>
            <a:pPr>
              <a:lnSpc>
                <a:spcPct val="120000"/>
              </a:lnSpc>
            </a:pPr>
            <a:r>
              <a:rPr lang="ru-RU" sz="1600" b="1" dirty="0">
                <a:solidFill>
                  <a:srgbClr val="C00000"/>
                </a:solidFill>
                <a:cs typeface="Aharoni" panose="02010803020104030203" pitchFamily="2" charset="-79"/>
              </a:rPr>
              <a:t>13.30–13.50</a:t>
            </a:r>
            <a:r>
              <a:rPr lang="ru-RU" sz="1600" b="1" dirty="0">
                <a:cs typeface="Aharoni" panose="02010803020104030203" pitchFamily="2" charset="-79"/>
              </a:rPr>
              <a:t>: </a:t>
            </a:r>
            <a:r>
              <a:rPr lang="ru-RU" sz="1600" b="1" dirty="0" smtClean="0">
                <a:cs typeface="Aharoni" panose="02010803020104030203" pitchFamily="2" charset="-79"/>
              </a:rPr>
              <a:t> «</a:t>
            </a:r>
            <a:r>
              <a:rPr lang="ru-RU" sz="1600" b="1" dirty="0">
                <a:cs typeface="Aharoni" panose="02010803020104030203" pitchFamily="2" charset="-79"/>
              </a:rPr>
              <a:t>Лицей-территория развития талантов Национальной технологической инициативы</a:t>
            </a:r>
            <a:r>
              <a:rPr lang="ru-RU" sz="1600" b="1" dirty="0" smtClean="0">
                <a:cs typeface="Aharoni" panose="02010803020104030203" pitchFamily="2" charset="-79"/>
              </a:rPr>
              <a:t>».  </a:t>
            </a:r>
            <a:r>
              <a:rPr lang="ru-RU" sz="1600" b="1" i="1" dirty="0">
                <a:cs typeface="Aharoni" panose="02010803020104030203" pitchFamily="2" charset="-79"/>
              </a:rPr>
              <a:t>ЗД по НМР </a:t>
            </a:r>
            <a:r>
              <a:rPr lang="ru-RU" sz="1600" b="1" i="1" dirty="0" smtClean="0">
                <a:cs typeface="Aharoni" panose="02010803020104030203" pitchFamily="2" charset="-79"/>
              </a:rPr>
              <a:t>Данилова Зоя Ивановна</a:t>
            </a:r>
            <a:endParaRPr lang="ru-RU" sz="1600" b="1" i="1" dirty="0">
              <a:cs typeface="Aharoni" panose="02010803020104030203" pitchFamily="2" charset="-79"/>
            </a:endParaRPr>
          </a:p>
          <a:p>
            <a:pPr>
              <a:lnSpc>
                <a:spcPct val="120000"/>
              </a:lnSpc>
            </a:pPr>
            <a:r>
              <a:rPr lang="ru-RU" sz="1600" b="1" dirty="0">
                <a:solidFill>
                  <a:srgbClr val="C00000"/>
                </a:solidFill>
                <a:cs typeface="Aharoni" panose="02010803020104030203" pitchFamily="2" charset="-79"/>
              </a:rPr>
              <a:t>13.50–14.05</a:t>
            </a:r>
            <a:r>
              <a:rPr lang="ru-RU" sz="1600" b="1" dirty="0">
                <a:cs typeface="Aharoni" panose="02010803020104030203" pitchFamily="2" charset="-79"/>
              </a:rPr>
              <a:t>:  «Концепция проекта «Эффективное функционирование РРЦР СТЕМ-образования</a:t>
            </a:r>
            <a:r>
              <a:rPr lang="ru-RU" sz="1600" b="1" dirty="0" smtClean="0">
                <a:cs typeface="Aharoni" panose="02010803020104030203" pitchFamily="2" charset="-79"/>
              </a:rPr>
              <a:t>»».  </a:t>
            </a:r>
            <a:r>
              <a:rPr lang="ru-RU" sz="1600" b="1" i="1" dirty="0" smtClean="0">
                <a:cs typeface="Aharoni" panose="02010803020104030203" pitchFamily="2" charset="-79"/>
              </a:rPr>
              <a:t>Менеджер  </a:t>
            </a:r>
            <a:r>
              <a:rPr lang="ru-RU" sz="1600" b="1" i="1" dirty="0">
                <a:cs typeface="Aharoni" panose="02010803020104030203" pitchFamily="2" charset="-79"/>
              </a:rPr>
              <a:t>проекта </a:t>
            </a:r>
            <a:r>
              <a:rPr lang="ru-RU" sz="1600" b="1" i="1" dirty="0" err="1" smtClean="0">
                <a:cs typeface="Aharoni" panose="02010803020104030203" pitchFamily="2" charset="-79"/>
              </a:rPr>
              <a:t>Будникова</a:t>
            </a:r>
            <a:r>
              <a:rPr lang="ru-RU" sz="1600" b="1" i="1" dirty="0" smtClean="0">
                <a:cs typeface="Aharoni" panose="02010803020104030203" pitchFamily="2" charset="-79"/>
              </a:rPr>
              <a:t> Лариса Нико</a:t>
            </a:r>
            <a:r>
              <a:rPr lang="ru-RU" sz="1600" b="1" dirty="0" smtClean="0">
                <a:cs typeface="Aharoni" panose="02010803020104030203" pitchFamily="2" charset="-79"/>
              </a:rPr>
              <a:t>лаевна </a:t>
            </a:r>
            <a:endParaRPr lang="ru-RU" sz="1600" b="1" dirty="0">
              <a:cs typeface="Aharoni" panose="02010803020104030203" pitchFamily="2" charset="-79"/>
            </a:endParaRPr>
          </a:p>
          <a:p>
            <a:pPr>
              <a:lnSpc>
                <a:spcPct val="120000"/>
              </a:lnSpc>
            </a:pPr>
            <a:r>
              <a:rPr lang="ru-RU" sz="1600" b="1" dirty="0">
                <a:solidFill>
                  <a:srgbClr val="C00000"/>
                </a:solidFill>
                <a:cs typeface="Aharoni" panose="02010803020104030203" pitchFamily="2" charset="-79"/>
              </a:rPr>
              <a:t>14.05-14.50</a:t>
            </a:r>
            <a:r>
              <a:rPr lang="ru-RU" sz="1600" b="1" dirty="0">
                <a:cs typeface="Aharoni" panose="02010803020104030203" pitchFamily="2" charset="-79"/>
              </a:rPr>
              <a:t>: </a:t>
            </a:r>
            <a:r>
              <a:rPr lang="ru-RU" sz="1600" b="1" dirty="0" smtClean="0">
                <a:cs typeface="Aharoni" panose="02010803020104030203" pitchFamily="2" charset="-79"/>
              </a:rPr>
              <a:t> Экскурсия </a:t>
            </a:r>
            <a:r>
              <a:rPr lang="ru-RU" sz="1600" b="1" dirty="0">
                <a:cs typeface="Aharoni" panose="02010803020104030203" pitchFamily="2" charset="-79"/>
              </a:rPr>
              <a:t>по лицейскому технопарку. Руководитель </a:t>
            </a:r>
            <a:r>
              <a:rPr lang="ru-RU" sz="1600" b="1" dirty="0" smtClean="0">
                <a:cs typeface="Aharoni" panose="02010803020104030203" pitchFamily="2" charset="-79"/>
              </a:rPr>
              <a:t>экскурсии -  </a:t>
            </a:r>
            <a:r>
              <a:rPr lang="ru-RU" sz="1600" b="1" i="1" dirty="0">
                <a:cs typeface="Aharoni" panose="02010803020104030203" pitchFamily="2" charset="-79"/>
              </a:rPr>
              <a:t>менеджер проектов «Олимпиады НТИ» и «Кампус молодёжных инноваций» </a:t>
            </a:r>
            <a:r>
              <a:rPr lang="ru-RU" sz="1600" b="1" i="1" dirty="0" err="1">
                <a:cs typeface="Aharoni" panose="02010803020104030203" pitchFamily="2" charset="-79"/>
              </a:rPr>
              <a:t>Шунаев</a:t>
            </a:r>
            <a:r>
              <a:rPr lang="ru-RU" sz="1600" b="1" i="1" dirty="0">
                <a:cs typeface="Aharoni" panose="02010803020104030203" pitchFamily="2" charset="-79"/>
              </a:rPr>
              <a:t> Никита </a:t>
            </a:r>
            <a:r>
              <a:rPr lang="ru-RU" sz="1600" b="1" i="1" dirty="0" smtClean="0">
                <a:cs typeface="Aharoni" panose="02010803020104030203" pitchFamily="2" charset="-79"/>
              </a:rPr>
              <a:t>Александрович </a:t>
            </a:r>
            <a:endParaRPr lang="ru-RU" sz="1600" b="1" i="1" dirty="0">
              <a:cs typeface="Aharoni" panose="02010803020104030203" pitchFamily="2" charset="-79"/>
            </a:endParaRPr>
          </a:p>
          <a:p>
            <a:pPr>
              <a:lnSpc>
                <a:spcPct val="120000"/>
              </a:lnSpc>
            </a:pPr>
            <a:r>
              <a:rPr lang="ru-RU" sz="1600" b="1" dirty="0">
                <a:solidFill>
                  <a:srgbClr val="C00000"/>
                </a:solidFill>
                <a:cs typeface="Aharoni" panose="02010803020104030203" pitchFamily="2" charset="-79"/>
              </a:rPr>
              <a:t>14.50-15.00</a:t>
            </a:r>
            <a:r>
              <a:rPr lang="ru-RU" sz="1600" b="1" dirty="0">
                <a:cs typeface="Aharoni" panose="02010803020104030203" pitchFamily="2" charset="-79"/>
              </a:rPr>
              <a:t>: </a:t>
            </a:r>
            <a:r>
              <a:rPr lang="ru-RU" sz="1600" b="1" dirty="0" smtClean="0">
                <a:cs typeface="Aharoni" panose="02010803020104030203" pitchFamily="2" charset="-79"/>
              </a:rPr>
              <a:t> кофе-пауза</a:t>
            </a:r>
            <a:endParaRPr lang="ru-RU" sz="1600" b="1" dirty="0">
              <a:cs typeface="Aharoni" panose="02010803020104030203" pitchFamily="2" charset="-79"/>
            </a:endParaRPr>
          </a:p>
          <a:p>
            <a:pPr>
              <a:lnSpc>
                <a:spcPct val="120000"/>
              </a:lnSpc>
            </a:pPr>
            <a:r>
              <a:rPr lang="ru-RU" sz="1600" b="1" dirty="0">
                <a:solidFill>
                  <a:srgbClr val="C00000"/>
                </a:solidFill>
                <a:cs typeface="Aharoni" panose="02010803020104030203" pitchFamily="2" charset="-79"/>
              </a:rPr>
              <a:t>15.00 –15.30</a:t>
            </a:r>
            <a:r>
              <a:rPr lang="ru-RU" sz="1600" b="1" dirty="0">
                <a:cs typeface="Aharoni" panose="02010803020104030203" pitchFamily="2" charset="-79"/>
              </a:rPr>
              <a:t>: </a:t>
            </a:r>
            <a:r>
              <a:rPr lang="ru-RU" sz="1600" b="1" dirty="0" smtClean="0">
                <a:cs typeface="Aharoni" panose="02010803020104030203" pitchFamily="2" charset="-79"/>
              </a:rPr>
              <a:t> «</a:t>
            </a:r>
            <a:r>
              <a:rPr lang="ru-RU" sz="1600" b="1" dirty="0" err="1">
                <a:cs typeface="Aharoni" panose="02010803020104030203" pitchFamily="2" charset="-79"/>
              </a:rPr>
              <a:t>Техносфера</a:t>
            </a:r>
            <a:r>
              <a:rPr lang="ru-RU" sz="1600" b="1" dirty="0">
                <a:cs typeface="Aharoni" panose="02010803020104030203" pitchFamily="2" charset="-79"/>
              </a:rPr>
              <a:t>  школы НТИ как пространство реализации концепции развития СТЕМ-образования школьников</a:t>
            </a:r>
            <a:r>
              <a:rPr lang="ru-RU" sz="1600" b="1" dirty="0" smtClean="0">
                <a:cs typeface="Aharoni" panose="02010803020104030203" pitchFamily="2" charset="-79"/>
              </a:rPr>
              <a:t>». </a:t>
            </a:r>
            <a:r>
              <a:rPr lang="ru-RU" sz="1600" b="1" i="1" dirty="0" err="1" smtClean="0">
                <a:cs typeface="Aharoni" panose="02010803020104030203" pitchFamily="2" charset="-79"/>
              </a:rPr>
              <a:t>Шунаев</a:t>
            </a:r>
            <a:r>
              <a:rPr lang="ru-RU" sz="1600" b="1" i="1" dirty="0" smtClean="0">
                <a:cs typeface="Aharoni" panose="02010803020104030203" pitchFamily="2" charset="-79"/>
              </a:rPr>
              <a:t>  Н.А.</a:t>
            </a:r>
            <a:endParaRPr lang="ru-RU" sz="1600" b="1" i="1" dirty="0">
              <a:cs typeface="Aharoni" panose="02010803020104030203" pitchFamily="2" charset="-79"/>
            </a:endParaRPr>
          </a:p>
          <a:p>
            <a:pPr>
              <a:lnSpc>
                <a:spcPct val="120000"/>
              </a:lnSpc>
            </a:pPr>
            <a:r>
              <a:rPr lang="ru-RU" sz="1600" b="1" dirty="0">
                <a:solidFill>
                  <a:srgbClr val="C00000"/>
                </a:solidFill>
                <a:cs typeface="Aharoni" panose="02010803020104030203" pitchFamily="2" charset="-79"/>
              </a:rPr>
              <a:t>15.30–15.45</a:t>
            </a:r>
            <a:r>
              <a:rPr lang="ru-RU" sz="1600" b="1" dirty="0">
                <a:cs typeface="Aharoni" panose="02010803020104030203" pitchFamily="2" charset="-79"/>
              </a:rPr>
              <a:t>: </a:t>
            </a:r>
            <a:r>
              <a:rPr lang="ru-RU" sz="1600" b="1" dirty="0" smtClean="0">
                <a:cs typeface="Aharoni" panose="02010803020104030203" pitchFamily="2" charset="-79"/>
              </a:rPr>
              <a:t> обсуждение  </a:t>
            </a:r>
            <a:r>
              <a:rPr lang="ru-RU" sz="1600" b="1" dirty="0">
                <a:cs typeface="Aharoni" panose="02010803020104030203" pitchFamily="2" charset="-79"/>
              </a:rPr>
              <a:t>плана работы РРЦР </a:t>
            </a:r>
            <a:r>
              <a:rPr lang="ru-RU" sz="1600" b="1" dirty="0" err="1">
                <a:cs typeface="Aharoni" panose="02010803020104030203" pitchFamily="2" charset="-79"/>
              </a:rPr>
              <a:t>Стем</a:t>
            </a:r>
            <a:r>
              <a:rPr lang="ru-RU" sz="1600" b="1" dirty="0">
                <a:cs typeface="Aharoni" panose="02010803020104030203" pitchFamily="2" charset="-79"/>
              </a:rPr>
              <a:t>-образования МАОУ «Лицей № 176» в 2019/2020 учебном году – </a:t>
            </a:r>
            <a:r>
              <a:rPr lang="ru-RU" sz="1600" b="1" i="1" dirty="0">
                <a:cs typeface="Aharoni" panose="02010803020104030203" pitchFamily="2" charset="-79"/>
              </a:rPr>
              <a:t>Данилова З.И.</a:t>
            </a:r>
          </a:p>
          <a:p>
            <a:pPr>
              <a:lnSpc>
                <a:spcPct val="120000"/>
              </a:lnSpc>
            </a:pPr>
            <a:r>
              <a:rPr lang="ru-RU" sz="1600" b="1" dirty="0">
                <a:solidFill>
                  <a:srgbClr val="C00000"/>
                </a:solidFill>
                <a:cs typeface="Aharoni" panose="02010803020104030203" pitchFamily="2" charset="-79"/>
              </a:rPr>
              <a:t>15.45–16.00</a:t>
            </a:r>
            <a:r>
              <a:rPr lang="ru-RU" sz="1600" b="1" dirty="0">
                <a:cs typeface="Aharoni" panose="02010803020104030203" pitchFamily="2" charset="-79"/>
              </a:rPr>
              <a:t>: </a:t>
            </a:r>
            <a:r>
              <a:rPr lang="ru-RU" sz="1600" b="1" dirty="0" smtClean="0">
                <a:cs typeface="Aharoni" panose="02010803020104030203" pitchFamily="2" charset="-79"/>
              </a:rPr>
              <a:t> приём </a:t>
            </a:r>
            <a:r>
              <a:rPr lang="ru-RU" sz="1600" b="1" dirty="0">
                <a:cs typeface="Aharoni" panose="02010803020104030203" pitchFamily="2" charset="-79"/>
              </a:rPr>
              <a:t>заявок образовательных организаций сети на услуги Ресурсного центра, заключение договоров (по </a:t>
            </a:r>
            <a:r>
              <a:rPr lang="ru-RU" sz="1600" b="1" dirty="0" smtClean="0">
                <a:cs typeface="Aharoni" panose="02010803020104030203" pitchFamily="2" charset="-79"/>
              </a:rPr>
              <a:t>возможности)</a:t>
            </a:r>
            <a:endParaRPr lang="ru-RU" sz="1600" b="1" dirty="0">
              <a:cs typeface="Aharoni" panose="02010803020104030203" pitchFamily="2" charset="-79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-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60648"/>
            <a:ext cx="2880320" cy="134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5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625226"/>
            <a:ext cx="2376264" cy="56207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НТИ</a:t>
            </a:r>
            <a:r>
              <a:rPr lang="ru-RU" b="1" dirty="0" smtClean="0"/>
              <a:t>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680520"/>
          </a:xfrm>
          <a:ln>
            <a:solidFill>
              <a:schemeClr val="accent1"/>
            </a:solidFill>
          </a:ln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Национа́льная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технологи́ческая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инициати́ва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— </a:t>
            </a:r>
            <a:r>
              <a:rPr lang="ru-RU" dirty="0"/>
              <a:t>государственная программа мер по поддержке развития в России перспективных отраслей, которые в течение следующих 20 лет могут стать </a:t>
            </a:r>
            <a:r>
              <a:rPr lang="ru-RU" dirty="0" smtClean="0"/>
              <a:t>основой</a:t>
            </a:r>
            <a:r>
              <a:rPr lang="ru-RU" dirty="0"/>
              <a:t> мировой экономики</a:t>
            </a:r>
            <a:r>
              <a:rPr lang="ru-RU" dirty="0" smtClean="0"/>
              <a:t>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ctr">
              <a:buNone/>
            </a:pPr>
            <a:endParaRPr lang="ru-RU" dirty="0" smtClean="0"/>
          </a:p>
          <a:p>
            <a:pPr marL="0" indent="0" algn="just">
              <a:buNone/>
            </a:pPr>
            <a:r>
              <a:rPr lang="ru-RU" i="1" dirty="0" smtClean="0"/>
              <a:t>«… предлагаю </a:t>
            </a:r>
            <a:r>
              <a:rPr lang="ru-RU" i="1" dirty="0"/>
              <a:t>реализовать Национальную технологическую инициативу. На основе долгосрочного прогнозирования необходимо понять, с какими задачами столкнётся Россия через 10–15 лет, какие передовые решения потребуются для того, чтобы обеспечить национальную безопасность, </a:t>
            </a:r>
            <a:r>
              <a:rPr lang="ru-RU" i="1" dirty="0" smtClean="0"/>
              <a:t>высокое</a:t>
            </a:r>
            <a:r>
              <a:rPr lang="ru-RU" i="1" dirty="0"/>
              <a:t> качество жизни людей, развитие отраслей нового технологического уклада.</a:t>
            </a:r>
          </a:p>
          <a:p>
            <a:pPr marL="0" indent="0" algn="r">
              <a:buNone/>
            </a:pPr>
            <a:r>
              <a:rPr lang="ru-RU" i="1" dirty="0" smtClean="0">
                <a:hlinkClick r:id="rId2" tooltip="Путин, Владимир Владимирович"/>
              </a:rPr>
              <a:t>/ Путин </a:t>
            </a:r>
            <a:r>
              <a:rPr lang="ru-RU" i="1" dirty="0">
                <a:hlinkClick r:id="rId2" tooltip="Путин, Владимир Владимирович"/>
              </a:rPr>
              <a:t>В. В.</a:t>
            </a:r>
            <a:r>
              <a:rPr lang="ru-RU" i="1" dirty="0"/>
              <a:t> </a:t>
            </a:r>
            <a:r>
              <a:rPr lang="ru-RU" i="1" dirty="0">
                <a:hlinkClick r:id="rId3"/>
              </a:rPr>
              <a:t>Послание Президента Федеральному Собранию</a:t>
            </a:r>
            <a:r>
              <a:rPr lang="ru-RU" i="1" dirty="0"/>
              <a:t>. </a:t>
            </a:r>
            <a:r>
              <a:rPr lang="ru-RU" i="1" dirty="0">
                <a:hlinkClick r:id="rId4" tooltip="Kremlin.ru"/>
              </a:rPr>
              <a:t>Kremlin.ru</a:t>
            </a:r>
            <a:r>
              <a:rPr lang="ru-RU" i="1" dirty="0"/>
              <a:t> (4 декабря 2014). </a:t>
            </a:r>
            <a:endParaRPr lang="ru-RU" dirty="0"/>
          </a:p>
          <a:p>
            <a:pPr algn="r"/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5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2417"/>
            <a:ext cx="3308958" cy="1512168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886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«Школа НТИ – территория развития компетенций будущего»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i="1" dirty="0" smtClean="0"/>
              <a:t>Модернизация </a:t>
            </a:r>
            <a:r>
              <a:rPr lang="ru-RU" sz="2000" i="1" dirty="0"/>
              <a:t>образовательного пространства школы НТИ для формирования у обучающихся компетенций будущего в инженерно-технологическом, естественнонаучном, </a:t>
            </a:r>
            <a:r>
              <a:rPr lang="ru-RU" sz="2000" i="1" dirty="0" err="1"/>
              <a:t>полилингвальном</a:t>
            </a:r>
            <a:r>
              <a:rPr lang="ru-RU" sz="2000" i="1" dirty="0"/>
              <a:t> и дополнительном образовании, в системах дистанционного обучения, профориентации, здоровье сбережения, социального партнерства и социального проектирования для успешной социализации и самореализации в условиях формирования принципиально новых рынков труда и профессий, глобального  технологического лидерства России к 2035 г. </a:t>
            </a:r>
            <a:endParaRPr lang="ru-RU" i="1" dirty="0"/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49840"/>
            <a:ext cx="5616624" cy="15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8661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88639"/>
            <a:ext cx="2304256" cy="158562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3848" y="782824"/>
            <a:ext cx="4968552" cy="49006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Лицей сегодня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39082"/>
            <a:ext cx="8229600" cy="4187081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31 класс, в </a:t>
            </a:r>
            <a:r>
              <a:rPr lang="ru-RU" dirty="0" err="1" smtClean="0"/>
              <a:t>т.ч</a:t>
            </a:r>
            <a:r>
              <a:rPr lang="ru-RU" dirty="0" smtClean="0"/>
              <a:t>. 4 инженерно-технологических класса и </a:t>
            </a:r>
            <a:r>
              <a:rPr lang="en-US" dirty="0" smtClean="0"/>
              <a:t>IT</a:t>
            </a:r>
            <a:r>
              <a:rPr lang="ru-RU" dirty="0" smtClean="0"/>
              <a:t>-класс </a:t>
            </a:r>
          </a:p>
          <a:p>
            <a:pPr marL="355600" indent="0">
              <a:buNone/>
            </a:pPr>
            <a:r>
              <a:rPr lang="ru-RU" dirty="0" smtClean="0"/>
              <a:t>с углубленным изучением математики и информатики;</a:t>
            </a:r>
          </a:p>
          <a:p>
            <a:r>
              <a:rPr lang="ru-RU" dirty="0" smtClean="0"/>
              <a:t>832 ученика;</a:t>
            </a:r>
          </a:p>
          <a:p>
            <a:r>
              <a:rPr lang="ru-RU" dirty="0" smtClean="0"/>
              <a:t>2018/2019 </a:t>
            </a:r>
            <a:r>
              <a:rPr lang="ru-RU" dirty="0"/>
              <a:t>уч. </a:t>
            </a:r>
            <a:r>
              <a:rPr lang="ru-RU" dirty="0" smtClean="0"/>
              <a:t>год  </a:t>
            </a:r>
            <a:r>
              <a:rPr lang="ru-RU" dirty="0"/>
              <a:t>на «4» и «5» </a:t>
            </a:r>
            <a:r>
              <a:rPr lang="ru-RU" dirty="0" smtClean="0"/>
              <a:t>окончили 69,3</a:t>
            </a:r>
            <a:r>
              <a:rPr lang="ru-RU" dirty="0"/>
              <a:t>%  </a:t>
            </a:r>
            <a:r>
              <a:rPr lang="ru-RU" dirty="0" smtClean="0"/>
              <a:t>обучающихся;</a:t>
            </a:r>
          </a:p>
          <a:p>
            <a:r>
              <a:rPr lang="ru-RU" dirty="0" smtClean="0"/>
              <a:t>48 педагогов, </a:t>
            </a:r>
            <a:r>
              <a:rPr lang="ru-RU" dirty="0"/>
              <a:t>72% </a:t>
            </a:r>
            <a:r>
              <a:rPr lang="ru-RU" dirty="0" smtClean="0"/>
              <a:t>аттестовано </a:t>
            </a:r>
            <a:r>
              <a:rPr lang="ru-RU" dirty="0"/>
              <a:t>на высшую и первую квалификационные </a:t>
            </a:r>
            <a:r>
              <a:rPr lang="ru-RU" dirty="0" smtClean="0"/>
              <a:t>категории;</a:t>
            </a:r>
          </a:p>
          <a:p>
            <a:r>
              <a:rPr lang="ru-RU" dirty="0" err="1" smtClean="0"/>
              <a:t>техносферная</a:t>
            </a:r>
            <a:r>
              <a:rPr lang="ru-RU" dirty="0" smtClean="0"/>
              <a:t> среда позволяет развивать компетенции лицеистов по 18 профилям (трекам)   </a:t>
            </a:r>
            <a:endParaRPr lang="ru-RU" dirty="0"/>
          </a:p>
          <a:p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82" y="297375"/>
            <a:ext cx="1692188" cy="1368152"/>
          </a:xfrm>
          <a:prstGeom prst="rect">
            <a:avLst/>
          </a:prstGeom>
          <a:solidFill>
            <a:srgbClr val="92D050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4131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37079"/>
            <a:ext cx="2880320" cy="2374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26165" y="391113"/>
            <a:ext cx="5688632" cy="1224136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Ресурсы формирования и развития </a:t>
            </a:r>
            <a:r>
              <a:rPr lang="ru-RU" sz="2800" b="1" dirty="0" err="1" smtClean="0">
                <a:solidFill>
                  <a:srgbClr val="C00000"/>
                </a:solidFill>
              </a:rPr>
              <a:t>техносферы</a:t>
            </a:r>
            <a:r>
              <a:rPr lang="ru-RU" sz="2800" b="1" dirty="0" smtClean="0">
                <a:solidFill>
                  <a:srgbClr val="C00000"/>
                </a:solidFill>
              </a:rPr>
              <a:t> образовательной организации</a:t>
            </a:r>
            <a:endParaRPr lang="ru-RU" sz="28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35061" y="2358821"/>
            <a:ext cx="3568331" cy="52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Инновационное управление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36997" y="3068960"/>
            <a:ext cx="3568331" cy="52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Нормативно-правовой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45171" y="3802167"/>
            <a:ext cx="3568330" cy="52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Методологический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36998" y="4535737"/>
            <a:ext cx="3568330" cy="52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Кадрово-методический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67944" y="5229200"/>
            <a:ext cx="3557253" cy="52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Материально-технический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40151" y="5877272"/>
            <a:ext cx="3584176" cy="52544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smtClean="0"/>
              <a:t>Многоканальное финансирование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58776" y="2109764"/>
            <a:ext cx="792088" cy="435881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dirty="0" smtClean="0"/>
              <a:t>Ресурсы развития образовательной организации  </a:t>
            </a:r>
            <a:endParaRPr lang="ru-RU" dirty="0"/>
          </a:p>
        </p:txBody>
      </p:sp>
      <p:cxnSp>
        <p:nvCxnSpPr>
          <p:cNvPr id="14" name="Прямая со стрелкой 13"/>
          <p:cNvCxnSpPr>
            <a:endCxn id="4" idx="1"/>
          </p:cNvCxnSpPr>
          <p:nvPr/>
        </p:nvCxnSpPr>
        <p:spPr>
          <a:xfrm>
            <a:off x="2789301" y="2611602"/>
            <a:ext cx="1145760" cy="9941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752800" y="3331682"/>
            <a:ext cx="118419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2760974" y="4059286"/>
            <a:ext cx="118419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2771801" y="4798459"/>
            <a:ext cx="118419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2771801" y="5491922"/>
            <a:ext cx="118419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2750864" y="6139994"/>
            <a:ext cx="1184197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3645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7904" y="274638"/>
            <a:ext cx="4978896" cy="128215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Многоканальное финансирование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348880"/>
            <a:ext cx="8229600" cy="3777283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Бюджетное финансирование;</a:t>
            </a:r>
          </a:p>
          <a:p>
            <a:r>
              <a:rPr lang="ru-RU" dirty="0" smtClean="0"/>
              <a:t>Поддержка </a:t>
            </a:r>
            <a:r>
              <a:rPr lang="ru-RU" dirty="0"/>
              <a:t>образовательных инициатив </a:t>
            </a:r>
            <a:r>
              <a:rPr lang="ru-RU" dirty="0" smtClean="0"/>
              <a:t>лицея Благотворительным фондом «Попечительский совет школы  № 176»;</a:t>
            </a:r>
          </a:p>
          <a:p>
            <a:r>
              <a:rPr lang="ru-RU" dirty="0" smtClean="0"/>
              <a:t>Система платных образовательных услуг;</a:t>
            </a:r>
          </a:p>
          <a:p>
            <a:r>
              <a:rPr lang="ru-RU" dirty="0" smtClean="0"/>
              <a:t>Участие в региональных проектах;</a:t>
            </a:r>
          </a:p>
          <a:p>
            <a:r>
              <a:rPr lang="ru-RU" dirty="0" smtClean="0"/>
              <a:t>Участие в федеральных </a:t>
            </a:r>
            <a:r>
              <a:rPr lang="ru-RU" dirty="0" err="1" smtClean="0"/>
              <a:t>грантовых</a:t>
            </a:r>
            <a:r>
              <a:rPr lang="ru-RU" dirty="0" smtClean="0"/>
              <a:t> проектах в рамках реализации мероприятий ФЦПРО:</a:t>
            </a:r>
          </a:p>
          <a:p>
            <a:pPr marL="625475" indent="-269875">
              <a:buFontTx/>
              <a:buChar char="-"/>
            </a:pPr>
            <a:r>
              <a:rPr lang="ru-RU" dirty="0" smtClean="0"/>
              <a:t>в 2017 году реализован проект «Школа НТИ для Доступной Среды», освоено 8 млн. рублей;</a:t>
            </a:r>
          </a:p>
          <a:p>
            <a:pPr marL="625475" indent="-269875">
              <a:buFontTx/>
              <a:buChar char="-"/>
            </a:pPr>
            <a:r>
              <a:rPr lang="ru-RU" dirty="0" smtClean="0"/>
              <a:t>в 2019 году  реализуется проект «Кампус молодёжных инноваций. Конструктор миров», будет освоено 12 млн. рублей.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AutoShape 2" descr="Картинки по запросу картинки вместе мы сил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0648"/>
            <a:ext cx="3096344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89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Stem-</a:t>
            </a:r>
            <a:r>
              <a:rPr lang="ru-RU" sz="3600" b="1" dirty="0" smtClean="0">
                <a:solidFill>
                  <a:srgbClr val="C00000"/>
                </a:solidFill>
              </a:rPr>
              <a:t>образование 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874846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87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Роль профессионального партнёрства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28800"/>
            <a:ext cx="5456366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987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5776" y="476672"/>
            <a:ext cx="6131024" cy="157018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Проект «Развитие </a:t>
            </a:r>
            <a:r>
              <a:rPr lang="en-US" sz="3200" b="1" dirty="0" smtClean="0">
                <a:solidFill>
                  <a:srgbClr val="C00000"/>
                </a:solidFill>
              </a:rPr>
              <a:t>STEM</a:t>
            </a:r>
            <a:r>
              <a:rPr lang="ru-RU" sz="3200" b="1" dirty="0" smtClean="0">
                <a:solidFill>
                  <a:srgbClr val="C00000"/>
                </a:solidFill>
              </a:rPr>
              <a:t>-образования в образовательных организациях НСО» 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435280" cy="4392488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C00000"/>
                </a:solidFill>
              </a:rPr>
              <a:t>Цель  </a:t>
            </a:r>
            <a:r>
              <a:rPr lang="ru-RU" dirty="0" smtClean="0"/>
              <a:t>- обеспечение </a:t>
            </a:r>
            <a:r>
              <a:rPr lang="ru-RU" dirty="0"/>
              <a:t>эффективного функционирования</a:t>
            </a:r>
            <a:r>
              <a:rPr lang="ru-RU" i="1" dirty="0"/>
              <a:t> </a:t>
            </a:r>
            <a:r>
              <a:rPr lang="ru-RU" dirty="0"/>
              <a:t> Ресурсного центра развития </a:t>
            </a:r>
            <a:r>
              <a:rPr lang="en-US" dirty="0"/>
              <a:t>Stem</a:t>
            </a:r>
            <a:r>
              <a:rPr lang="ru-RU" dirty="0"/>
              <a:t>-образования на базе техно-сферы лицея в условиях сетевого взаимодействия с образовательными организациями НСО по направлениям:</a:t>
            </a:r>
          </a:p>
          <a:p>
            <a:pPr lvl="0" algn="just"/>
            <a:r>
              <a:rPr lang="ru-RU" dirty="0"/>
              <a:t>развитие содержания, программного обеспечения и технологий инженерного образования школьников и дошкольников в идеологии </a:t>
            </a:r>
            <a:r>
              <a:rPr lang="ru-RU" dirty="0" err="1"/>
              <a:t>межпредметности</a:t>
            </a:r>
            <a:r>
              <a:rPr lang="ru-RU" dirty="0"/>
              <a:t> и прикладного подхода;</a:t>
            </a:r>
          </a:p>
          <a:p>
            <a:pPr lvl="0" algn="just"/>
            <a:r>
              <a:rPr lang="ru-RU" dirty="0"/>
              <a:t>достижение оптимального уровня развития компетенций будущего </a:t>
            </a:r>
            <a:r>
              <a:rPr lang="ru-RU" i="1" dirty="0"/>
              <a:t>(</a:t>
            </a:r>
            <a:r>
              <a:rPr lang="ru-RU" i="1" dirty="0" err="1"/>
              <a:t>Soft</a:t>
            </a:r>
            <a:r>
              <a:rPr lang="ru-RU" i="1" dirty="0"/>
              <a:t> </a:t>
            </a:r>
            <a:r>
              <a:rPr lang="ru-RU" i="1" dirty="0" err="1"/>
              <a:t>skills</a:t>
            </a:r>
            <a:r>
              <a:rPr lang="ru-RU" i="1" dirty="0"/>
              <a:t>, </a:t>
            </a:r>
            <a:r>
              <a:rPr lang="ru-RU" i="1" dirty="0" err="1"/>
              <a:t>Hard</a:t>
            </a:r>
            <a:r>
              <a:rPr lang="ru-RU" i="1" dirty="0"/>
              <a:t> </a:t>
            </a:r>
            <a:r>
              <a:rPr lang="ru-RU" i="1" dirty="0" err="1"/>
              <a:t>skills</a:t>
            </a:r>
            <a:r>
              <a:rPr lang="ru-RU" i="1" dirty="0"/>
              <a:t>, </a:t>
            </a:r>
            <a:r>
              <a:rPr lang="en-US" i="1" dirty="0"/>
              <a:t>D</a:t>
            </a:r>
            <a:r>
              <a:rPr lang="ru-RU" i="1" dirty="0" err="1"/>
              <a:t>igital</a:t>
            </a:r>
            <a:r>
              <a:rPr lang="ru-RU" i="1" dirty="0"/>
              <a:t> </a:t>
            </a:r>
            <a:r>
              <a:rPr lang="ru-RU" i="1" dirty="0" err="1"/>
              <a:t>skills</a:t>
            </a:r>
            <a:r>
              <a:rPr lang="ru-RU" i="1" dirty="0"/>
              <a:t>, </a:t>
            </a:r>
            <a:r>
              <a:rPr lang="en-US" i="1" dirty="0"/>
              <a:t>Knowledge skills</a:t>
            </a:r>
            <a:r>
              <a:rPr lang="ru-RU" dirty="0"/>
              <a:t>, </a:t>
            </a:r>
            <a:r>
              <a:rPr lang="en-US" i="1" dirty="0"/>
              <a:t>IT</a:t>
            </a:r>
            <a:r>
              <a:rPr lang="ru-RU" i="1" dirty="0"/>
              <a:t> </a:t>
            </a:r>
            <a:r>
              <a:rPr lang="ru-RU" i="1" dirty="0" err="1"/>
              <a:t>skills</a:t>
            </a:r>
            <a:r>
              <a:rPr lang="ru-RU" i="1" dirty="0"/>
              <a:t>)</a:t>
            </a:r>
            <a:r>
              <a:rPr lang="ru-RU" dirty="0"/>
              <a:t> школьников  и воспитанников общеобразовательных организаций НСО в условиях открытого доступа к ресурсам центра; </a:t>
            </a:r>
          </a:p>
          <a:p>
            <a:pPr lvl="0" algn="just"/>
            <a:r>
              <a:rPr lang="ru-RU" dirty="0"/>
              <a:t>увеличение количества квалифицированных педагогов и управленцев в системе общего образования, осуществляющих </a:t>
            </a:r>
            <a:r>
              <a:rPr lang="ru-RU" dirty="0" err="1"/>
              <a:t>допрофессиональную</a:t>
            </a:r>
            <a:r>
              <a:rPr lang="ru-RU" dirty="0"/>
              <a:t> подготовку инженерных кадров по новым профессиям и специальностям будущего на основе лучших практик Ресурсного центра.</a:t>
            </a:r>
          </a:p>
          <a:p>
            <a:pPr algn="just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2163763" cy="179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7971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99792" y="274638"/>
            <a:ext cx="3744416" cy="34605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Задачи проекта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692696"/>
            <a:ext cx="7128792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/>
              <a:t>Совершенствование </a:t>
            </a:r>
            <a:r>
              <a:rPr lang="ru-RU" sz="1600" b="1" dirty="0"/>
              <a:t>программ, моделей и технологий организации </a:t>
            </a:r>
            <a:r>
              <a:rPr lang="ru-RU" sz="1600" b="1" dirty="0" smtClean="0"/>
              <a:t>ОП по </a:t>
            </a:r>
            <a:r>
              <a:rPr lang="ru-RU" sz="1600" b="1" dirty="0"/>
              <a:t>актуальным направлениям </a:t>
            </a:r>
            <a:r>
              <a:rPr lang="en-US" sz="1600" b="1" dirty="0"/>
              <a:t>Stem</a:t>
            </a:r>
            <a:r>
              <a:rPr lang="ru-RU" sz="1600" b="1" dirty="0" smtClean="0"/>
              <a:t>-образования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63689" y="1340767"/>
            <a:ext cx="7128792" cy="8557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/>
              <a:t>Предоставление школьникам </a:t>
            </a:r>
            <a:r>
              <a:rPr lang="ru-RU" sz="1600" b="1" dirty="0" smtClean="0"/>
              <a:t>НСО возможностей </a:t>
            </a:r>
            <a:r>
              <a:rPr lang="ru-RU" sz="1600" b="1" dirty="0"/>
              <a:t>для развития компетенций в номенклатуре развиваемых в лицее направлений </a:t>
            </a:r>
            <a:r>
              <a:rPr lang="ru-RU" sz="1600" b="1" dirty="0" smtClean="0"/>
              <a:t>в </a:t>
            </a:r>
            <a:r>
              <a:rPr lang="ru-RU" sz="1600" b="1" dirty="0"/>
              <a:t>рамках профильных смен и открытых образовательных событий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63689" y="2272099"/>
            <a:ext cx="712879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sz="1600" b="1" dirty="0" smtClean="0"/>
              <a:t>Развитие </a:t>
            </a:r>
            <a:r>
              <a:rPr lang="ru-RU" sz="1600" b="1" dirty="0"/>
              <a:t>системы непрерывного инженерного образования «Лицей-СПО-ВУЗ-Предприятие» в условиях широкого социального </a:t>
            </a:r>
            <a:r>
              <a:rPr lang="ru-RU" sz="1600" b="1" dirty="0" smtClean="0"/>
              <a:t>партнёрства</a:t>
            </a:r>
            <a:endParaRPr lang="ru-RU" sz="1600" b="1" dirty="0"/>
          </a:p>
          <a:p>
            <a:pPr lvl="0"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63689" y="2924944"/>
            <a:ext cx="7128791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/>
              <a:t>Предоставление </a:t>
            </a:r>
            <a:r>
              <a:rPr lang="ru-RU" sz="1600" b="1" dirty="0"/>
              <a:t>педагогам ОО НСО возможности повышения квалификации в профессиональной среде по использованию в работе цифрового оборудования, по организации технического творчества школьников и дошкольников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3690" y="4005064"/>
            <a:ext cx="7128790" cy="7920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/>
              <a:t>Апробация эффективной модели ППС процесса профессионального самоопределения школьников в рамках федерального проекта «Билет в будущее» и муниципального проекта «</a:t>
            </a:r>
            <a:r>
              <a:rPr lang="ru-RU" sz="1600" b="1" dirty="0" err="1"/>
              <a:t>ПрофСтарт</a:t>
            </a:r>
            <a:r>
              <a:rPr lang="ru-RU" sz="1600" b="1" dirty="0"/>
              <a:t>»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763688" y="4941168"/>
            <a:ext cx="7128790" cy="9361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/>
              <a:t>Совершенствование системы критериев и показателей для оценки качества  инженерного образования и уровня </a:t>
            </a:r>
            <a:r>
              <a:rPr lang="ru-RU" sz="1600" b="1" dirty="0" err="1"/>
              <a:t>сформированности</a:t>
            </a:r>
            <a:r>
              <a:rPr lang="ru-RU" sz="1600" b="1" dirty="0"/>
              <a:t> компетенций будущего, встраивание этого модуля в единую </a:t>
            </a:r>
            <a:r>
              <a:rPr lang="ru-RU" sz="1600" b="1" dirty="0" smtClean="0"/>
              <a:t>ВСОКО </a:t>
            </a:r>
            <a:endParaRPr lang="ru-RU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763690" y="6021288"/>
            <a:ext cx="7128789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600" b="1" dirty="0" smtClean="0"/>
              <a:t>Создание банка лучших практик инженерного образования школьников и диссеминация опыта работы ОО сети и РРЦР </a:t>
            </a:r>
            <a:r>
              <a:rPr lang="en-US" sz="1600" b="1" dirty="0"/>
              <a:t>Stem</a:t>
            </a:r>
            <a:r>
              <a:rPr lang="ru-RU" sz="1600" b="1" dirty="0"/>
              <a:t>-образования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1894684" y="3010988"/>
            <a:ext cx="5688632" cy="105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63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9772" y="188640"/>
            <a:ext cx="6165220" cy="49006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Целевая аудитория </a:t>
            </a:r>
            <a:r>
              <a:rPr lang="ru-RU" sz="4000" b="1" dirty="0" smtClean="0">
                <a:solidFill>
                  <a:srgbClr val="C00000"/>
                </a:solidFill>
              </a:rPr>
              <a:t>проек</a:t>
            </a:r>
            <a:r>
              <a:rPr lang="ru-RU" sz="4000" b="1" dirty="0">
                <a:solidFill>
                  <a:srgbClr val="C00000"/>
                </a:solidFill>
              </a:rPr>
              <a:t>та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6021287"/>
            <a:ext cx="8229600" cy="504057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endParaRPr lang="ru-RU" dirty="0"/>
          </a:p>
          <a:p>
            <a:pPr marL="0" lvl="0" indent="0">
              <a:buNone/>
            </a:pPr>
            <a:endParaRPr lang="ru-RU" sz="11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40750" y="1124744"/>
            <a:ext cx="6192688" cy="86409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Школьники ОО </a:t>
            </a:r>
            <a:r>
              <a:rPr lang="ru-RU" sz="1600" b="1" dirty="0"/>
              <a:t>НСО, ориентированные на углубленное или профильное изучение математики, информатики, естественных наук, мотивированные к инженерному творчеству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8575" y="2132856"/>
            <a:ext cx="5256584" cy="7920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 smtClean="0"/>
          </a:p>
          <a:p>
            <a:pPr lvl="0" algn="ctr"/>
            <a:r>
              <a:rPr lang="ru-RU" sz="1600" b="1" dirty="0" smtClean="0"/>
              <a:t>Учителя </a:t>
            </a:r>
            <a:r>
              <a:rPr lang="ru-RU" sz="1600" b="1" dirty="0"/>
              <a:t>технологии, информатики, математики, естественных </a:t>
            </a:r>
            <a:r>
              <a:rPr lang="ru-RU" sz="1600" b="1" dirty="0" smtClean="0"/>
              <a:t>наук, воспитатели  образовательных </a:t>
            </a:r>
            <a:r>
              <a:rPr lang="ru-RU" sz="1600" b="1" dirty="0"/>
              <a:t>организаций </a:t>
            </a:r>
            <a:r>
              <a:rPr lang="ru-RU" sz="1600" b="1" dirty="0" smtClean="0"/>
              <a:t>НСО</a:t>
            </a:r>
            <a:endParaRPr lang="ru-RU" sz="1600" b="1" dirty="0"/>
          </a:p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9772" y="3068960"/>
            <a:ext cx="6213666" cy="12823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Наставники </a:t>
            </a:r>
            <a:r>
              <a:rPr lang="ru-RU" sz="1600" b="1" dirty="0"/>
              <a:t>и </a:t>
            </a:r>
            <a:r>
              <a:rPr lang="ru-RU" sz="1600" b="1" dirty="0" err="1"/>
              <a:t>тьюторы</a:t>
            </a:r>
            <a:r>
              <a:rPr lang="ru-RU" sz="1600" b="1" dirty="0"/>
              <a:t> ориентированных на инженерное творчество проектных сообществ школьников, не имеющие возможности получить подготовку по данным направлениям в связи с отсутствием программ и сформированной </a:t>
            </a:r>
            <a:r>
              <a:rPr lang="ru-RU" sz="1600" b="1" dirty="0" smtClean="0"/>
              <a:t>МТБ</a:t>
            </a:r>
            <a:endParaRPr lang="ru-RU" sz="16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9553" y="4509120"/>
            <a:ext cx="5328591" cy="20882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endParaRPr lang="ru-RU" dirty="0" smtClean="0"/>
          </a:p>
          <a:p>
            <a:pPr algn="ctr"/>
            <a:r>
              <a:rPr lang="ru-RU" sz="1600" b="1" dirty="0" smtClean="0"/>
              <a:t>Руководители ОО, </a:t>
            </a:r>
            <a:r>
              <a:rPr lang="ru-RU" sz="1600" b="1" dirty="0"/>
              <a:t>создающие цифровое технологическое пространство для предпрофессиональной инженерной подготовки, модернизирующие систему научно-методической работы, совершенствующие </a:t>
            </a:r>
            <a:r>
              <a:rPr lang="ru-RU" sz="1600" b="1" dirty="0" smtClean="0"/>
              <a:t>ВСОКО, </a:t>
            </a:r>
            <a:r>
              <a:rPr lang="ru-RU" sz="1600" b="1" dirty="0"/>
              <a:t>в </a:t>
            </a:r>
            <a:r>
              <a:rPr lang="ru-RU" sz="1600" b="1" dirty="0" err="1" smtClean="0"/>
              <a:t>т.ч</a:t>
            </a:r>
            <a:r>
              <a:rPr lang="ru-RU" sz="1600" b="1" dirty="0" smtClean="0"/>
              <a:t>. мониторинга </a:t>
            </a:r>
            <a:r>
              <a:rPr lang="ru-RU" sz="1600" b="1" dirty="0"/>
              <a:t>уровня  </a:t>
            </a:r>
            <a:r>
              <a:rPr lang="ru-RU" sz="1600" b="1" dirty="0" err="1"/>
              <a:t>сформированности</a:t>
            </a:r>
            <a:r>
              <a:rPr lang="ru-RU" sz="1600" b="1" dirty="0"/>
              <a:t> компетенций будущего</a:t>
            </a:r>
          </a:p>
          <a:p>
            <a:pPr algn="ctr"/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4735783"/>
            <a:ext cx="2433246" cy="16349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7748"/>
            <a:ext cx="2160240" cy="1799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0061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6768752" cy="418058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2700" b="1" dirty="0" smtClean="0">
                <a:solidFill>
                  <a:srgbClr val="C00000"/>
                </a:solidFill>
              </a:rPr>
              <a:t>Направления работы  РРЦР </a:t>
            </a:r>
            <a:r>
              <a:rPr lang="en-US" sz="2700" b="1" dirty="0" smtClean="0">
                <a:solidFill>
                  <a:srgbClr val="C00000"/>
                </a:solidFill>
              </a:rPr>
              <a:t>Stem-</a:t>
            </a:r>
            <a:r>
              <a:rPr lang="ru-RU" sz="2700" b="1" dirty="0" smtClean="0">
                <a:solidFill>
                  <a:srgbClr val="C00000"/>
                </a:solidFill>
              </a:rPr>
              <a:t>образования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764704"/>
            <a:ext cx="6264696" cy="13681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Консалтинговое </a:t>
            </a:r>
            <a:r>
              <a:rPr lang="ru-RU" sz="1600" b="1" dirty="0"/>
              <a:t>сопровождение административной деятельности - новые технологии в </a:t>
            </a:r>
            <a:r>
              <a:rPr lang="ru-RU" sz="1600" b="1" dirty="0" smtClean="0"/>
              <a:t>управлении,  </a:t>
            </a:r>
            <a:r>
              <a:rPr lang="ru-RU" sz="1600" b="1" dirty="0"/>
              <a:t>механизмы развития </a:t>
            </a:r>
            <a:r>
              <a:rPr lang="ru-RU" sz="1600" b="1" dirty="0" smtClean="0"/>
              <a:t>МТБ </a:t>
            </a:r>
            <a:r>
              <a:rPr lang="ru-RU" sz="1600" b="1" dirty="0"/>
              <a:t>школы до уровня создания цифровой </a:t>
            </a:r>
            <a:r>
              <a:rPr lang="ru-RU" sz="1600" b="1" dirty="0" err="1"/>
              <a:t>техносферной</a:t>
            </a:r>
            <a:r>
              <a:rPr lang="ru-RU" sz="1600" b="1" dirty="0"/>
              <a:t> среды, правовые вопросы, эффективное участие в конкурсах, развитие социального партнёрства и </a:t>
            </a:r>
            <a:r>
              <a:rPr lang="ru-RU" sz="1600" b="1" dirty="0" smtClean="0"/>
              <a:t>др.</a:t>
            </a:r>
            <a:endParaRPr lang="ru-RU" sz="1600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276872"/>
            <a:ext cx="6264696" cy="16561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Консалтинговое сопровождение </a:t>
            </a:r>
            <a:r>
              <a:rPr lang="ru-RU" sz="1600" b="1" dirty="0"/>
              <a:t>деятельности учителей математики, информатики, физики, технологии, преподавателей прикладных инженерно-ориентированных курсов, воспитателей дошкольных учреждений – создание пакета программ, практическая работа на цифровом оборудовании, консультации, участие в форумах</a:t>
            </a:r>
            <a:r>
              <a:rPr lang="ru-RU" sz="1600" dirty="0"/>
              <a:t>, </a:t>
            </a:r>
            <a:r>
              <a:rPr lang="ru-RU" sz="1600" b="1" dirty="0"/>
              <a:t>дискуссиях, семинарах-практикумах, </a:t>
            </a:r>
            <a:r>
              <a:rPr lang="ru-RU" sz="1600" b="1" dirty="0" smtClean="0"/>
              <a:t>мастер-классах и др.</a:t>
            </a:r>
            <a:endParaRPr lang="ru-RU" sz="16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8704" y="4113076"/>
            <a:ext cx="6267512" cy="5400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Организация </a:t>
            </a:r>
            <a:r>
              <a:rPr lang="ru-RU" b="1" dirty="0"/>
              <a:t>стажировки педагогов на базе </a:t>
            </a:r>
            <a:r>
              <a:rPr lang="ru-RU" b="1" dirty="0" smtClean="0"/>
              <a:t>РРЦР </a:t>
            </a:r>
            <a:r>
              <a:rPr lang="en-US" b="1" dirty="0" smtClean="0"/>
              <a:t>Stem</a:t>
            </a:r>
            <a:r>
              <a:rPr lang="ru-RU" b="1" dirty="0" smtClean="0"/>
              <a:t>-образования</a:t>
            </a:r>
            <a:endParaRPr lang="ru-RU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51521" y="4805536"/>
            <a:ext cx="6264696" cy="56768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Проведение </a:t>
            </a:r>
            <a:r>
              <a:rPr lang="ru-RU" b="1" dirty="0"/>
              <a:t>выездных семинаров-практикумов, мастер-классов и консультаций на базе </a:t>
            </a:r>
            <a:r>
              <a:rPr lang="ru-RU" b="1" dirty="0" smtClean="0"/>
              <a:t>ОО сети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40981" y="5571265"/>
            <a:ext cx="8651499" cy="109809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600" dirty="0" smtClean="0"/>
          </a:p>
          <a:p>
            <a:pPr algn="ctr"/>
            <a:r>
              <a:rPr lang="ru-RU" sz="1600" b="1" dirty="0" smtClean="0"/>
              <a:t>Организация </a:t>
            </a:r>
            <a:r>
              <a:rPr lang="ru-RU" sz="1600" b="1" dirty="0"/>
              <a:t>участия обучающихся </a:t>
            </a:r>
            <a:r>
              <a:rPr lang="ru-RU" sz="1600" b="1" dirty="0" smtClean="0"/>
              <a:t>ОО сети </a:t>
            </a:r>
            <a:r>
              <a:rPr lang="ru-RU" sz="1600" b="1" dirty="0"/>
              <a:t>в образовательных событиях, инициируемых МАОУ «Лицей №176» - профильные смены (ноябрь, март, июнь), НПК «Перспектива» (5-8 </a:t>
            </a:r>
            <a:r>
              <a:rPr lang="ru-RU" sz="1600" b="1" dirty="0" err="1"/>
              <a:t>кл</a:t>
            </a:r>
            <a:r>
              <a:rPr lang="ru-RU" sz="1600" b="1" dirty="0"/>
              <a:t>.) и «</a:t>
            </a:r>
            <a:r>
              <a:rPr lang="en-US" sz="1600" b="1" dirty="0"/>
              <a:t>Foresight</a:t>
            </a:r>
            <a:r>
              <a:rPr lang="ru-RU" sz="1600" b="1" dirty="0"/>
              <a:t>» (9-11 </a:t>
            </a:r>
            <a:r>
              <a:rPr lang="ru-RU" sz="1600" b="1" dirty="0" err="1"/>
              <a:t>кл</a:t>
            </a:r>
            <a:r>
              <a:rPr lang="ru-RU" sz="1600" b="1" dirty="0"/>
              <a:t>.), Олимпиады НТИ, ярмарки техно-предпринимательских компаний, </a:t>
            </a:r>
            <a:r>
              <a:rPr lang="ru-RU" sz="1600" b="1" dirty="0" err="1"/>
              <a:t>компетентностные</a:t>
            </a:r>
            <a:r>
              <a:rPr lang="ru-RU" sz="1600" b="1" dirty="0"/>
              <a:t> </a:t>
            </a:r>
            <a:r>
              <a:rPr lang="ru-RU" sz="1600" b="1" dirty="0" smtClean="0"/>
              <a:t>испытания</a:t>
            </a:r>
            <a:r>
              <a:rPr lang="ru-RU" sz="1600" dirty="0" smtClean="0"/>
              <a:t> </a:t>
            </a:r>
            <a:endParaRPr lang="ru-RU" sz="1600" dirty="0"/>
          </a:p>
          <a:p>
            <a:pPr algn="ctr"/>
            <a:endParaRPr lang="ru-RU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764704"/>
            <a:ext cx="2232248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205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490066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Согласование планов работы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16832"/>
            <a:ext cx="4680519" cy="3600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96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Спасибо!</a:t>
            </a: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C00000"/>
                </a:solidFill>
              </a:rPr>
              <a:t>Успехов всем нам!</a:t>
            </a:r>
            <a:endParaRPr lang="ru-RU" b="1" i="1" dirty="0">
              <a:solidFill>
                <a:srgbClr val="C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735" y="3356992"/>
            <a:ext cx="3346450" cy="199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953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251</TotalTime>
  <Words>929</Words>
  <Application>Microsoft Office PowerPoint</Application>
  <PresentationFormat>Экран (4:3)</PresentationFormat>
  <Paragraphs>82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«Роль профессионального партнёрства  в  развитии  Stem-образования  в образовательных организациях Новосибирской области»</vt:lpstr>
      <vt:lpstr>Программа семинара</vt:lpstr>
      <vt:lpstr>НТИ </vt:lpstr>
      <vt:lpstr>«Школа НТИ – территория развития компетенций будущего»</vt:lpstr>
      <vt:lpstr>Лицей сегодня</vt:lpstr>
      <vt:lpstr>Ресурсы формирования и развития техносферы образовательной организации</vt:lpstr>
      <vt:lpstr>Многоканальное финансирование</vt:lpstr>
      <vt:lpstr>Stem-образование </vt:lpstr>
      <vt:lpstr>Роль профессионального партнёрства</vt:lpstr>
      <vt:lpstr>Проект «Развитие STEM-образования в образовательных организациях НСО» </vt:lpstr>
      <vt:lpstr>Задачи проекта</vt:lpstr>
      <vt:lpstr>Целевая аудитория проекта</vt:lpstr>
      <vt:lpstr>Направления работы  РРЦР Stem-образования </vt:lpstr>
      <vt:lpstr>Согласование планов работы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«Роль профессионального партнёрства в  развитии  компетенций будущего участников образовательных отношений»</dc:title>
  <dc:creator>Зоя Ивановна З.И.. Данилова</dc:creator>
  <cp:lastModifiedBy>Зоя Ивановна З.И.. Данилова</cp:lastModifiedBy>
  <cp:revision>35</cp:revision>
  <cp:lastPrinted>2019-10-11T02:50:31Z</cp:lastPrinted>
  <dcterms:created xsi:type="dcterms:W3CDTF">2019-10-10T01:23:29Z</dcterms:created>
  <dcterms:modified xsi:type="dcterms:W3CDTF">2019-10-14T04:20:25Z</dcterms:modified>
</cp:coreProperties>
</file>