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228" y="-9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9892600000000002E-2"/>
          <c:y val="3.1213500000000002E-2"/>
          <c:w val="0.94510700000000003"/>
          <c:h val="0.908105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solidFill>
              <a:srgbClr val="0082CC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Санкт-Петербург</c:v>
                </c:pt>
                <c:pt idx="1">
                  <c:v>Новосибирская обл.</c:v>
                </c:pt>
                <c:pt idx="2">
                  <c:v>Москва</c:v>
                </c:pt>
                <c:pt idx="3">
                  <c:v>Красноярский край</c:v>
                </c:pt>
                <c:pt idx="4">
                  <c:v>Свердловская обл.</c:v>
                </c:pt>
                <c:pt idx="5">
                  <c:v>Нижегородская обл.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716</c:v>
                </c:pt>
                <c:pt idx="1">
                  <c:v>674</c:v>
                </c:pt>
                <c:pt idx="2">
                  <c:v>351</c:v>
                </c:pt>
                <c:pt idx="3">
                  <c:v>306</c:v>
                </c:pt>
                <c:pt idx="4">
                  <c:v>255</c:v>
                </c:pt>
                <c:pt idx="5">
                  <c:v>223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030848"/>
        <c:axId val="48032384"/>
      </c:barChart>
      <c:catAx>
        <c:axId val="48030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900" b="0" i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48032384"/>
        <c:crosses val="autoZero"/>
        <c:auto val="1"/>
        <c:lblAlgn val="ctr"/>
        <c:lblOffset val="100"/>
        <c:noMultiLvlLbl val="1"/>
      </c:catAx>
      <c:valAx>
        <c:axId val="4803238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2000" b="0" i="0" u="none" strike="noStrike">
                <a:solidFill>
                  <a:srgbClr val="000000"/>
                </a:solidFill>
                <a:latin typeface="Times New Roman"/>
              </a:defRPr>
            </a:pPr>
            <a:endParaRPr lang="ru-RU"/>
          </a:p>
        </c:txPr>
        <c:crossAx val="48030848"/>
        <c:crosses val="autoZero"/>
        <c:crossBetween val="between"/>
        <c:majorUnit val="200"/>
        <c:minorUnit val="1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5758599999999998E-2"/>
          <c:y val="3.3314799999999999E-2"/>
          <c:w val="0.93924099999999999"/>
          <c:h val="0.90307099999999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solidFill>
              <a:srgbClr val="0082CC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Новосибирская обл.</c:v>
                </c:pt>
                <c:pt idx="1">
                  <c:v>Татарстан</c:v>
                </c:pt>
                <c:pt idx="2">
                  <c:v>Санкт-Петербург</c:v>
                </c:pt>
                <c:pt idx="3">
                  <c:v>Москва</c:v>
                </c:pt>
                <c:pt idx="4">
                  <c:v>Нижегородская обл.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64.5</c:v>
                </c:pt>
                <c:pt idx="1">
                  <c:v>56.4</c:v>
                </c:pt>
                <c:pt idx="2">
                  <c:v>55</c:v>
                </c:pt>
                <c:pt idx="3">
                  <c:v>45</c:v>
                </c:pt>
                <c:pt idx="4">
                  <c:v>15.7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080768"/>
        <c:axId val="48082304"/>
      </c:barChart>
      <c:catAx>
        <c:axId val="48080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48082304"/>
        <c:crosses val="autoZero"/>
        <c:auto val="1"/>
        <c:lblAlgn val="ctr"/>
        <c:lblOffset val="100"/>
        <c:noMultiLvlLbl val="1"/>
      </c:catAx>
      <c:valAx>
        <c:axId val="4808230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.#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ru-RU"/>
          </a:p>
        </c:txPr>
        <c:crossAx val="48080768"/>
        <c:crosses val="autoZero"/>
        <c:crossBetween val="between"/>
        <c:majorUnit val="17.5"/>
        <c:minorUnit val="8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9103599999999997E-2"/>
          <c:y val="3.5554799999999998E-2"/>
          <c:w val="0.94589599999999996"/>
          <c:h val="0.900228999999999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Регион 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Новосибирская область</c:v>
                </c:pt>
                <c:pt idx="1">
                  <c:v>С.-Петербург</c:v>
                </c:pt>
                <c:pt idx="2">
                  <c:v>Москва и МО</c:v>
                </c:pt>
                <c:pt idx="3">
                  <c:v>Татарстан</c:v>
                </c:pt>
                <c:pt idx="4">
                  <c:v>Красноярский край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180</c:v>
                </c:pt>
                <c:pt idx="1">
                  <c:v>136</c:v>
                </c:pt>
                <c:pt idx="2">
                  <c:v>103</c:v>
                </c:pt>
                <c:pt idx="3">
                  <c:v>60</c:v>
                </c:pt>
                <c:pt idx="4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167168"/>
        <c:axId val="48189440"/>
      </c:barChart>
      <c:catAx>
        <c:axId val="48167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Helvetica"/>
              </a:defRPr>
            </a:pPr>
            <a:endParaRPr lang="ru-RU"/>
          </a:p>
        </c:txPr>
        <c:crossAx val="48189440"/>
        <c:crosses val="autoZero"/>
        <c:auto val="1"/>
        <c:lblAlgn val="ctr"/>
        <c:lblOffset val="100"/>
        <c:noMultiLvlLbl val="1"/>
      </c:catAx>
      <c:valAx>
        <c:axId val="48189440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Helvetica"/>
              </a:defRPr>
            </a:pPr>
            <a:endParaRPr lang="ru-RU"/>
          </a:p>
        </c:txPr>
        <c:crossAx val="48167168"/>
        <c:crosses val="autoZero"/>
        <c:crossBetween val="between"/>
        <c:majorUnit val="45"/>
        <c:minorUnit val="2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hape 1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102433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622088" y="289099"/>
            <a:ext cx="9753603" cy="65057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2263775" y="613833"/>
            <a:ext cx="12401550" cy="82677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idx="13"/>
          </p:nvPr>
        </p:nvSpPr>
        <p:spPr>
          <a:xfrm>
            <a:off x="4086225" y="2586566"/>
            <a:ext cx="9429750" cy="6286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6502400" y="889000"/>
            <a:ext cx="5867400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1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TI_2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-13547"/>
            <a:ext cx="8626971" cy="5921975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26069" y="3901048"/>
            <a:ext cx="11201899" cy="393271"/>
          </a:xfrm>
          <a:prstGeom prst="rect">
            <a:avLst/>
          </a:prstGeom>
        </p:spPr>
        <p:txBody>
          <a:bodyPr lIns="77329" tIns="77329" rIns="77329" bIns="77329" anchor="t"/>
          <a:lstStyle>
            <a:lvl1pPr marL="0" indent="0" algn="just" defTabSz="1546540">
              <a:lnSpc>
                <a:spcPts val="18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1pPr>
            <a:lvl2pPr marL="609600" indent="-152400" algn="just" defTabSz="1546540">
              <a:lnSpc>
                <a:spcPts val="1800"/>
              </a:lnSpc>
              <a:spcBef>
                <a:spcPts val="800"/>
              </a:spcBef>
              <a:buSzPct val="100000"/>
              <a:defRPr sz="1600">
                <a:latin typeface="Tahoma"/>
                <a:ea typeface="Tahoma"/>
                <a:cs typeface="Tahoma"/>
                <a:sym typeface="Tahoma"/>
              </a:defRPr>
            </a:lvl2pPr>
            <a:lvl3pPr marL="1097280" indent="-182880" algn="just" defTabSz="1546540">
              <a:lnSpc>
                <a:spcPts val="1800"/>
              </a:lnSpc>
              <a:spcBef>
                <a:spcPts val="800"/>
              </a:spcBef>
              <a:buSzPct val="100000"/>
              <a:defRPr sz="1600">
                <a:latin typeface="Tahoma"/>
                <a:ea typeface="Tahoma"/>
                <a:cs typeface="Tahoma"/>
                <a:sym typeface="Tahoma"/>
              </a:defRPr>
            </a:lvl3pPr>
            <a:lvl4pPr marL="1574800" indent="-203200" algn="just" defTabSz="1546540">
              <a:lnSpc>
                <a:spcPts val="1800"/>
              </a:lnSpc>
              <a:spcBef>
                <a:spcPts val="800"/>
              </a:spcBef>
              <a:buSzPct val="100000"/>
              <a:defRPr sz="1600">
                <a:latin typeface="Tahoma"/>
                <a:ea typeface="Tahoma"/>
                <a:cs typeface="Tahoma"/>
                <a:sym typeface="Tahoma"/>
              </a:defRPr>
            </a:lvl4pPr>
            <a:lvl5pPr marL="2032000" indent="-203200" algn="just" defTabSz="1546540">
              <a:lnSpc>
                <a:spcPts val="1800"/>
              </a:lnSpc>
              <a:spcBef>
                <a:spcPts val="800"/>
              </a:spcBef>
              <a:buSzPct val="100000"/>
              <a:defRPr sz="16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240742" y="2456035"/>
            <a:ext cx="5562993" cy="863294"/>
          </a:xfrm>
          <a:prstGeom prst="rect">
            <a:avLst/>
          </a:prstGeom>
        </p:spPr>
        <p:txBody>
          <a:bodyPr lIns="0" tIns="0" rIns="0" bIns="0" anchor="b"/>
          <a:lstStyle>
            <a:lvl1pPr algn="l" defTabSz="1300480">
              <a:lnSpc>
                <a:spcPct val="90000"/>
              </a:lnSpc>
              <a:defRPr sz="3600">
                <a:solidFill>
                  <a:srgbClr val="00082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9" name="Текст 3"/>
          <p:cNvSpPr>
            <a:spLocks noGrp="1"/>
          </p:cNvSpPr>
          <p:nvPr>
            <p:ph type="body" sz="quarter" idx="13"/>
          </p:nvPr>
        </p:nvSpPr>
        <p:spPr>
          <a:xfrm>
            <a:off x="6911195" y="4773461"/>
            <a:ext cx="5416773" cy="4299888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285750" indent="-285750" defTabSz="1300480">
              <a:lnSpc>
                <a:spcPct val="90000"/>
              </a:lnSpc>
              <a:spcBef>
                <a:spcPts val="800"/>
              </a:spcBef>
              <a:buSzPct val="100000"/>
              <a:buBlip>
                <a:blip r:embed="rId3"/>
              </a:buBlip>
              <a:defRPr sz="16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0" name="Текст 3"/>
          <p:cNvSpPr>
            <a:spLocks noGrp="1"/>
          </p:cNvSpPr>
          <p:nvPr>
            <p:ph type="body" sz="quarter" idx="14"/>
          </p:nvPr>
        </p:nvSpPr>
        <p:spPr>
          <a:xfrm>
            <a:off x="1117454" y="4773461"/>
            <a:ext cx="5416773" cy="4299888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285750" indent="-285750" defTabSz="1300480">
              <a:lnSpc>
                <a:spcPct val="90000"/>
              </a:lnSpc>
              <a:spcBef>
                <a:spcPts val="400"/>
              </a:spcBef>
              <a:buSzPct val="100000"/>
              <a:buBlip>
                <a:blip r:embed="rId3"/>
              </a:buBlip>
              <a:defRPr sz="16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29519" y="9137230"/>
            <a:ext cx="816531" cy="859517"/>
          </a:xfrm>
          <a:prstGeom prst="rect">
            <a:avLst/>
          </a:prstGeom>
        </p:spPr>
        <p:txBody>
          <a:bodyPr lIns="48758" tIns="48758" rIns="48758" bIns="48758"/>
          <a:lstStyle>
            <a:lvl1pPr algn="l" defTabSz="1300480">
              <a:defRPr sz="5000"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32" name="Рисунок 1" descr="Рисунок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33382" y="-2"/>
            <a:ext cx="3471419" cy="32569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TI_ик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Рисунок 15" descr="Рисунок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-13547"/>
            <a:ext cx="8626971" cy="5921975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634827" y="1274629"/>
            <a:ext cx="9753601" cy="443807"/>
          </a:xfrm>
          <a:prstGeom prst="rect">
            <a:avLst/>
          </a:prstGeom>
        </p:spPr>
        <p:txBody>
          <a:bodyPr lIns="0" tIns="0" rIns="0" bIns="0" anchor="b"/>
          <a:lstStyle>
            <a:lvl1pPr indent="9525" algn="l" defTabSz="1300480">
              <a:lnSpc>
                <a:spcPts val="3100"/>
              </a:lnSpc>
              <a:spcBef>
                <a:spcPts val="100"/>
              </a:spcBef>
              <a:defRPr sz="3600">
                <a:solidFill>
                  <a:srgbClr val="00082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568315" y="1969113"/>
            <a:ext cx="9820118" cy="151998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1pPr>
            <a:lvl2pPr marL="0" indent="34290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2pPr>
            <a:lvl3pPr marL="0" indent="68580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3pPr>
            <a:lvl4pPr marL="0" indent="102870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4pPr>
            <a:lvl5pPr marL="0" indent="137160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2" name="Текст 3"/>
          <p:cNvSpPr>
            <a:spLocks noGrp="1"/>
          </p:cNvSpPr>
          <p:nvPr>
            <p:ph type="body" sz="quarter" idx="13"/>
          </p:nvPr>
        </p:nvSpPr>
        <p:spPr>
          <a:xfrm>
            <a:off x="5767328" y="5949526"/>
            <a:ext cx="2475015" cy="2804925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0" indent="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3" name="Текст 3"/>
          <p:cNvSpPr>
            <a:spLocks noGrp="1"/>
          </p:cNvSpPr>
          <p:nvPr>
            <p:ph type="body" sz="quarter" idx="14"/>
          </p:nvPr>
        </p:nvSpPr>
        <p:spPr>
          <a:xfrm>
            <a:off x="8966344" y="5949526"/>
            <a:ext cx="2475015" cy="2804925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0" indent="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4" name="Текст 3"/>
          <p:cNvSpPr>
            <a:spLocks noGrp="1"/>
          </p:cNvSpPr>
          <p:nvPr>
            <p:ph type="body" sz="quarter" idx="15"/>
          </p:nvPr>
        </p:nvSpPr>
        <p:spPr>
          <a:xfrm>
            <a:off x="2568311" y="5949526"/>
            <a:ext cx="2475015" cy="2804925"/>
          </a:xfrm>
          <a:prstGeom prst="rect">
            <a:avLst/>
          </a:prstGeom>
        </p:spPr>
        <p:txBody>
          <a:bodyPr lIns="65023" tIns="65023" rIns="65023" bIns="65023" anchor="t"/>
          <a:lstStyle/>
          <a:p>
            <a:pPr marL="0" indent="0" defTabSz="1300480">
              <a:lnSpc>
                <a:spcPct val="90000"/>
              </a:lnSpc>
              <a:spcBef>
                <a:spcPts val="5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29519" y="9137230"/>
            <a:ext cx="816531" cy="859517"/>
          </a:xfrm>
          <a:prstGeom prst="rect">
            <a:avLst/>
          </a:prstGeom>
        </p:spPr>
        <p:txBody>
          <a:bodyPr lIns="48758" tIns="48758" rIns="48758" bIns="48758"/>
          <a:lstStyle>
            <a:lvl1pPr algn="l" defTabSz="1300480">
              <a:defRPr sz="5000"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6" name="Shape 363"/>
          <p:cNvSpPr/>
          <p:nvPr/>
        </p:nvSpPr>
        <p:spPr>
          <a:xfrm>
            <a:off x="5734819" y="3548012"/>
            <a:ext cx="2087030" cy="2087029"/>
          </a:xfrm>
          <a:prstGeom prst="ellipse">
            <a:avLst/>
          </a:prstGeom>
          <a:ln w="12700">
            <a:solidFill>
              <a:srgbClr val="3EC9F5"/>
            </a:solidFill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2200" b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7" name="Shape 367"/>
          <p:cNvSpPr/>
          <p:nvPr/>
        </p:nvSpPr>
        <p:spPr>
          <a:xfrm>
            <a:off x="8933832" y="3548012"/>
            <a:ext cx="2087030" cy="2087029"/>
          </a:xfrm>
          <a:prstGeom prst="ellipse">
            <a:avLst/>
          </a:prstGeom>
          <a:ln w="12700">
            <a:solidFill>
              <a:srgbClr val="3EC9F5"/>
            </a:solidFill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2200" b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sp>
        <p:nvSpPr>
          <p:cNvPr id="148" name="Shape 375"/>
          <p:cNvSpPr/>
          <p:nvPr/>
        </p:nvSpPr>
        <p:spPr>
          <a:xfrm>
            <a:off x="2477062" y="3533206"/>
            <a:ext cx="2087030" cy="2087030"/>
          </a:xfrm>
          <a:prstGeom prst="ellipse">
            <a:avLst/>
          </a:prstGeom>
          <a:ln w="12700">
            <a:solidFill>
              <a:srgbClr val="3EC9F5"/>
            </a:solidFill>
            <a:miter lim="400000"/>
          </a:ln>
        </p:spPr>
        <p:txBody>
          <a:bodyPr lIns="65023" tIns="65023" rIns="65023" bIns="65023" anchor="ctr"/>
          <a:lstStyle/>
          <a:p>
            <a:pPr algn="l" defTabSz="1300480">
              <a:defRPr sz="2200" b="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endParaRPr/>
          </a:p>
        </p:txBody>
      </p:sp>
      <p:pic>
        <p:nvPicPr>
          <p:cNvPr id="149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12352" y="6427781"/>
            <a:ext cx="2792450" cy="31548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TI_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Рисунок 11" descr="Рисунок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-13547"/>
            <a:ext cx="8626971" cy="5921975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Picture Placeholder 13"/>
          <p:cNvSpPr>
            <a:spLocks noGrp="1"/>
          </p:cNvSpPr>
          <p:nvPr>
            <p:ph type="pic" sz="half" idx="13"/>
          </p:nvPr>
        </p:nvSpPr>
        <p:spPr>
          <a:xfrm>
            <a:off x="6500034" y="2176325"/>
            <a:ext cx="6500031" cy="58033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58" name="Picture Placeholder 13"/>
          <p:cNvSpPr>
            <a:spLocks noGrp="1"/>
          </p:cNvSpPr>
          <p:nvPr>
            <p:ph type="pic" sz="half" idx="14"/>
          </p:nvPr>
        </p:nvSpPr>
        <p:spPr>
          <a:xfrm>
            <a:off x="5" y="2176325"/>
            <a:ext cx="6500030" cy="58033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5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29519" y="9137230"/>
            <a:ext cx="816531" cy="859517"/>
          </a:xfrm>
          <a:prstGeom prst="rect">
            <a:avLst/>
          </a:prstGeom>
        </p:spPr>
        <p:txBody>
          <a:bodyPr lIns="48758" tIns="48758" rIns="48758" bIns="48758"/>
          <a:lstStyle>
            <a:lvl1pPr algn="l" defTabSz="1300480">
              <a:defRPr sz="5000"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562013" y="8200537"/>
            <a:ext cx="9753602" cy="1043250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defTabSz="1300480">
              <a:lnSpc>
                <a:spcPts val="19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1pPr>
            <a:lvl2pPr marL="0" indent="342900" defTabSz="1300480">
              <a:lnSpc>
                <a:spcPts val="19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2pPr>
            <a:lvl3pPr marL="0" indent="685800" defTabSz="1300480">
              <a:lnSpc>
                <a:spcPts val="19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3pPr>
            <a:lvl4pPr marL="0" indent="1028700" defTabSz="1300480">
              <a:lnSpc>
                <a:spcPts val="19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4pPr>
            <a:lvl5pPr marL="0" indent="1371600" defTabSz="1300480">
              <a:lnSpc>
                <a:spcPts val="1900"/>
              </a:lnSpc>
              <a:spcBef>
                <a:spcPts val="800"/>
              </a:spcBef>
              <a:buSzTx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634827" y="1274629"/>
            <a:ext cx="9753601" cy="443807"/>
          </a:xfrm>
          <a:prstGeom prst="rect">
            <a:avLst/>
          </a:prstGeom>
        </p:spPr>
        <p:txBody>
          <a:bodyPr lIns="0" tIns="0" rIns="0" bIns="0" anchor="b"/>
          <a:lstStyle>
            <a:lvl1pPr indent="9525" algn="l" defTabSz="1300480">
              <a:lnSpc>
                <a:spcPts val="3100"/>
              </a:lnSpc>
              <a:spcBef>
                <a:spcPts val="100"/>
              </a:spcBef>
              <a:defRPr sz="3600">
                <a:solidFill>
                  <a:srgbClr val="00082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Техносфера школы НТИ, как пространство…"/>
          <p:cNvSpPr txBox="1"/>
          <p:nvPr/>
        </p:nvSpPr>
        <p:spPr>
          <a:xfrm>
            <a:off x="2058876" y="3171534"/>
            <a:ext cx="8887048" cy="2457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Техносфера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школы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smtClean="0">
                <a:solidFill>
                  <a:schemeClr val="accent5">
                    <a:lumMod val="50000"/>
                  </a:schemeClr>
                </a:solidFill>
              </a:rPr>
              <a:t>НТИ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как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пространство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реализации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концепции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развития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>
                <a:solidFill>
                  <a:schemeClr val="accent5">
                    <a:lumMod val="50000"/>
                  </a:schemeClr>
                </a:solidFill>
              </a:rPr>
              <a:t>STEM-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образования</a:t>
            </a:r>
            <a:r>
              <a:rPr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accent5">
                    <a:lumMod val="50000"/>
                  </a:schemeClr>
                </a:solidFill>
              </a:rPr>
              <a:t>школьников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1" name="Муниципальное автономное общеобразовательно учреждение…"/>
          <p:cNvSpPr txBox="1"/>
          <p:nvPr/>
        </p:nvSpPr>
        <p:spPr>
          <a:xfrm>
            <a:off x="2125141" y="283338"/>
            <a:ext cx="8754518" cy="774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Муниципальное автономное общеобразовательно учреждение 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города Новосибирска «Лицей №176»</a:t>
            </a:r>
          </a:p>
        </p:txBody>
      </p:sp>
      <p:sp>
        <p:nvSpPr>
          <p:cNvPr id="172" name="Шунаев Никита Александрович,…"/>
          <p:cNvSpPr txBox="1"/>
          <p:nvPr/>
        </p:nvSpPr>
        <p:spPr>
          <a:xfrm>
            <a:off x="6552370" y="8238322"/>
            <a:ext cx="5620570" cy="1068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700"/>
              <a:t>Шунаев Никита Александрович</a:t>
            </a:r>
            <a:r>
              <a:t>, 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тьютор IT-классов, преподаватель спец. курсов,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координатор Олимпиады НТИ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280" y="1564432"/>
            <a:ext cx="1712912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Профильные конкурсы и олимпиады, как показатель эффективного…"/>
          <p:cNvSpPr txBox="1"/>
          <p:nvPr/>
        </p:nvSpPr>
        <p:spPr>
          <a:xfrm>
            <a:off x="813768" y="253284"/>
            <a:ext cx="1178222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Профильные</a:t>
            </a:r>
            <a:r>
              <a:rPr dirty="0"/>
              <a:t> </a:t>
            </a:r>
            <a:r>
              <a:rPr dirty="0" err="1"/>
              <a:t>конкурсы</a:t>
            </a:r>
            <a:r>
              <a:rPr dirty="0"/>
              <a:t> и </a:t>
            </a:r>
            <a:r>
              <a:rPr dirty="0" err="1" smtClean="0"/>
              <a:t>олимпиады</a:t>
            </a:r>
            <a:r>
              <a:rPr lang="ru-RU" dirty="0" smtClean="0"/>
              <a:t>  </a:t>
            </a:r>
            <a:r>
              <a:rPr dirty="0" smtClean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показатель</a:t>
            </a:r>
            <a:r>
              <a:rPr dirty="0"/>
              <a:t> </a:t>
            </a:r>
            <a:r>
              <a:rPr dirty="0" err="1"/>
              <a:t>эффективного</a:t>
            </a:r>
            <a:endParaRPr dirty="0"/>
          </a:p>
          <a:p>
            <a:pPr>
              <a:defRPr sz="27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err="1"/>
              <a:t>функционирования</a:t>
            </a:r>
            <a:r>
              <a:rPr dirty="0"/>
              <a:t> </a:t>
            </a:r>
            <a:r>
              <a:rPr dirty="0" err="1"/>
              <a:t>техносферы</a:t>
            </a:r>
            <a:r>
              <a:rPr dirty="0"/>
              <a:t> </a:t>
            </a:r>
            <a:r>
              <a:rPr dirty="0" err="1"/>
              <a:t>Школы</a:t>
            </a:r>
            <a:r>
              <a:rPr dirty="0"/>
              <a:t> НТИ </a:t>
            </a:r>
          </a:p>
        </p:txBody>
      </p:sp>
      <p:sp>
        <p:nvSpPr>
          <p:cNvPr id="175" name="Кампус молодежный инноваций.…"/>
          <p:cNvSpPr txBox="1"/>
          <p:nvPr/>
        </p:nvSpPr>
        <p:spPr>
          <a:xfrm>
            <a:off x="85102" y="3556219"/>
            <a:ext cx="4472584" cy="774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Кампус молодежный инноваций. </a:t>
            </a:r>
          </a:p>
          <a:p>
            <a:pPr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Конструктор Миров</a:t>
            </a:r>
          </a:p>
        </p:txBody>
      </p:sp>
      <p:sp>
        <p:nvSpPr>
          <p:cNvPr id="176" name="Олимпиада НТИ. Junior"/>
          <p:cNvSpPr txBox="1"/>
          <p:nvPr/>
        </p:nvSpPr>
        <p:spPr>
          <a:xfrm>
            <a:off x="8286870" y="1930205"/>
            <a:ext cx="3211415" cy="431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Олимпиада НТИ. Junior</a:t>
            </a:r>
          </a:p>
        </p:txBody>
      </p:sp>
      <p:sp>
        <p:nvSpPr>
          <p:cNvPr id="177" name="Академия искусственного интеллекта…"/>
          <p:cNvSpPr txBox="1"/>
          <p:nvPr/>
        </p:nvSpPr>
        <p:spPr>
          <a:xfrm>
            <a:off x="7770088" y="7876264"/>
            <a:ext cx="5103020" cy="774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Академия искусственного интеллекта </a:t>
            </a:r>
          </a:p>
          <a:p>
            <a:pPr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для школьников от Сбербанка</a:t>
            </a:r>
          </a:p>
        </p:txBody>
      </p:sp>
      <p:pic>
        <p:nvPicPr>
          <p:cNvPr id="178" name="__.png" descr="__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3940" y="1601751"/>
            <a:ext cx="1816725" cy="1688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nticontest.png" descr="nticontes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94623" y="1816811"/>
            <a:ext cx="4212407" cy="17551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rvvmxk0fkcw.jpg" descr="rvvmxk0fkcw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7206" y="2959261"/>
            <a:ext cx="4548784" cy="1516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Кружковое_движение_Национальной_технологической_инициативы_(НТИ).jpg" descr="Кружковое_движение_Национальной_технологической_инициативы_(НТИ)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439020" y="7569653"/>
            <a:ext cx="4306914" cy="2243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juniors-blue-.png" descr="juniors-blue-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4974" y="4495934"/>
            <a:ext cx="3109339" cy="3434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sb_dlya-shkolnikov-3.jpg" descr="sb_dlya-shkolnikov-3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453197" y="5845215"/>
            <a:ext cx="3527753" cy="1809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proforientatsionnuyu-platformu-dlya-shkolnikov-zapustyat-1-sentyabrya.jpg" descr="proforientatsionnuyu-platformu-dlya-shkolnikov-zapustyat-1-sentyabrya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194623" y="4018648"/>
            <a:ext cx="4212407" cy="28073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Снимок экрана 2019-10-09 в 20.52.45.png" descr="Снимок экрана 2019-10-09 в 20.52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44" y="4311328"/>
            <a:ext cx="13004801" cy="47004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9" name="Снимок экрана 2019-10-09 в 20.53.53.png"/>
          <p:cNvGrpSpPr/>
          <p:nvPr/>
        </p:nvGrpSpPr>
        <p:grpSpPr>
          <a:xfrm>
            <a:off x="41910" y="41217"/>
            <a:ext cx="7727230" cy="4163275"/>
            <a:chOff x="0" y="0"/>
            <a:chExt cx="7727229" cy="4163274"/>
          </a:xfrm>
        </p:grpSpPr>
        <p:pic>
          <p:nvPicPr>
            <p:cNvPr id="188" name="Снимок экрана 2019-10-09 в 20.53.53.png" descr="Снимок экрана 2019-10-09 в 20.53.53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3500" y="38100"/>
              <a:ext cx="7600230" cy="399817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87" name="Снимок экрана 2019-10-09 в 20.53.53.png" descr="Снимок экрана 2019-10-09 в 20.53.53.png"/>
            <p:cNvPicPr>
              <a:picLocks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7727230" cy="4163275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Снимок экрана 2019-10-09 в 20.53.19.png" descr="Снимок экрана 2019-10-09 в 20.53.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8268" y="3654828"/>
            <a:ext cx="8200952" cy="3018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Снимок экрана 2019-10-09 в 20.53.05.png" descr="Снимок экрана 2019-10-09 в 20.53.05.png"/>
          <p:cNvPicPr>
            <a:picLocks noChangeAspect="1"/>
          </p:cNvPicPr>
          <p:nvPr/>
        </p:nvPicPr>
        <p:blipFill>
          <a:blip r:embed="rId3">
            <a:extLst/>
          </a:blip>
          <a:srcRect r="7457"/>
          <a:stretch>
            <a:fillRect/>
          </a:stretch>
        </p:blipFill>
        <p:spPr>
          <a:xfrm>
            <a:off x="4406095" y="6703433"/>
            <a:ext cx="8168481" cy="3056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Снимок экрана 2019-10-09 в 20.53.00.png" descr="Снимок экрана 2019-10-09 в 20.53.0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5552" y="108910"/>
            <a:ext cx="8309532" cy="3528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Снимок экрана 2019-10-09 в 21.00.26.png" descr="Снимок экрана 2019-10-09 в 21.00.2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8662" y="4025668"/>
            <a:ext cx="11605473" cy="55316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Снимок экрана 2019-10-09 в 21.00.15.png" descr="Снимок экрана 2019-10-09 в 21.00.15.pn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1601" y="340296"/>
            <a:ext cx="12202144" cy="3672408"/>
          </a:xfrm>
          <a:prstGeom prst="rect">
            <a:avLst/>
          </a:prstGeom>
          <a:effectLst>
            <a:outerShdw blurRad="1270000" dir="5400000" rotWithShape="0">
              <a:srgbClr val="FFFFFF">
                <a:alpha val="2578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Группа"/>
          <p:cNvGrpSpPr/>
          <p:nvPr/>
        </p:nvGrpSpPr>
        <p:grpSpPr>
          <a:xfrm>
            <a:off x="-191755" y="-87839"/>
            <a:ext cx="11116838" cy="3605302"/>
            <a:chOff x="0" y="0"/>
            <a:chExt cx="11116835" cy="3605300"/>
          </a:xfrm>
        </p:grpSpPr>
        <p:pic>
          <p:nvPicPr>
            <p:cNvPr id="198" name="Снимок экрана 2019-10-09 в 21.01.11.png" descr="Снимок экрана 2019-10-09 в 21.01.1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72034" r="1568" b="55400"/>
            <a:stretch>
              <a:fillRect/>
            </a:stretch>
          </p:blipFill>
          <p:spPr>
            <a:xfrm>
              <a:off x="8137639" y="0"/>
              <a:ext cx="2979197" cy="31460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9" name="Снимок экрана 2019-10-09 в 21.01.11.png" descr="Снимок экрана 2019-10-09 в 21.01.1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7850" r="28297" b="52415"/>
            <a:stretch>
              <a:fillRect/>
            </a:stretch>
          </p:blipFill>
          <p:spPr>
            <a:xfrm>
              <a:off x="5502568" y="0"/>
              <a:ext cx="2692028" cy="3356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0" name="Снимок экрана 2019-10-09 в 21.01.11.png" descr="Снимок экрана 2019-10-09 в 21.01.1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4973" r="52182" b="48889"/>
            <a:stretch>
              <a:fillRect/>
            </a:stretch>
          </p:blipFill>
          <p:spPr>
            <a:xfrm>
              <a:off x="2876342" y="0"/>
              <a:ext cx="2578343" cy="3605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1" name="Снимок экрана 2019-10-09 в 21.01.11.png" descr="Снимок экрана 2019-10-09 в 21.01.1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r="75337" b="52230"/>
            <a:stretch>
              <a:fillRect/>
            </a:stretch>
          </p:blipFill>
          <p:spPr>
            <a:xfrm>
              <a:off x="0" y="23590"/>
              <a:ext cx="2783508" cy="3369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7" name="Группа"/>
          <p:cNvGrpSpPr/>
          <p:nvPr/>
        </p:nvGrpSpPr>
        <p:grpSpPr>
          <a:xfrm>
            <a:off x="83734" y="3553330"/>
            <a:ext cx="10318998" cy="3461148"/>
            <a:chOff x="0" y="0"/>
            <a:chExt cx="10318996" cy="3461147"/>
          </a:xfrm>
        </p:grpSpPr>
        <p:pic>
          <p:nvPicPr>
            <p:cNvPr id="203" name="Снимок экрана 2019-10-09 в 21.01.05.png" descr="Снимок экрана 2019-10-09 в 21.01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550" t="1747" r="76216" b="55760"/>
            <a:stretch>
              <a:fillRect/>
            </a:stretch>
          </p:blipFill>
          <p:spPr>
            <a:xfrm>
              <a:off x="0" y="0"/>
              <a:ext cx="2435039" cy="3204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Снимок экрана 2019-10-09 в 21.01.05.png" descr="Снимок экрана 2019-10-09 в 21.01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5048" t="1747" r="53052" b="55940"/>
            <a:stretch>
              <a:fillRect/>
            </a:stretch>
          </p:blipFill>
          <p:spPr>
            <a:xfrm>
              <a:off x="2580102" y="24996"/>
              <a:ext cx="2511465" cy="31904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Снимок экрана 2019-10-09 в 21.01.05.png" descr="Снимок экрана 2019-10-09 в 21.01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7538" t="1747" r="29715" b="55698"/>
            <a:stretch>
              <a:fillRect/>
            </a:stretch>
          </p:blipFill>
          <p:spPr>
            <a:xfrm>
              <a:off x="5159307" y="36484"/>
              <a:ext cx="2608534" cy="3208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6" name="Снимок экрана 2019-10-09 в 21.01.05.png" descr="Снимок экрана 2019-10-09 в 21.01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0464" t="1747" r="7470" b="52833"/>
            <a:stretch>
              <a:fillRect/>
            </a:stretch>
          </p:blipFill>
          <p:spPr>
            <a:xfrm>
              <a:off x="7788550" y="36484"/>
              <a:ext cx="2530447" cy="34246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8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2718" t="3603" r="76479" b="65355"/>
          <a:stretch>
            <a:fillRect/>
          </a:stretch>
        </p:blipFill>
        <p:spPr>
          <a:xfrm>
            <a:off x="2946966" y="7041681"/>
            <a:ext cx="2639630" cy="2630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26337" t="3735" r="52914" b="65116"/>
          <a:stretch>
            <a:fillRect/>
          </a:stretch>
        </p:blipFill>
        <p:spPr>
          <a:xfrm>
            <a:off x="5750552" y="7041681"/>
            <a:ext cx="2623929" cy="26301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49326" t="2604" r="28324" b="51163"/>
          <a:stretch>
            <a:fillRect/>
          </a:stretch>
        </p:blipFill>
        <p:spPr>
          <a:xfrm>
            <a:off x="10443413" y="23926"/>
            <a:ext cx="2505738" cy="34611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72859" t="2604" r="4824" b="54621"/>
          <a:stretch>
            <a:fillRect/>
          </a:stretch>
        </p:blipFill>
        <p:spPr>
          <a:xfrm>
            <a:off x="10443412" y="3566030"/>
            <a:ext cx="2505880" cy="32070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25978" t="38317" r="51703" b="54287"/>
          <a:stretch>
            <a:fillRect/>
          </a:stretch>
        </p:blipFill>
        <p:spPr>
          <a:xfrm>
            <a:off x="8538263" y="7772342"/>
            <a:ext cx="3820002" cy="84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Снимок экрана 2019-10-09 в 21.00.58.png" descr="Снимок экрана 2019-10-09 в 21.00.58.png"/>
          <p:cNvPicPr>
            <a:picLocks noChangeAspect="1"/>
          </p:cNvPicPr>
          <p:nvPr/>
        </p:nvPicPr>
        <p:blipFill>
          <a:blip r:embed="rId4">
            <a:extLst/>
          </a:blip>
          <a:srcRect l="6287" t="38124" r="79972" b="50730"/>
          <a:stretch>
            <a:fillRect/>
          </a:stretch>
        </p:blipFill>
        <p:spPr>
          <a:xfrm>
            <a:off x="483733" y="7766970"/>
            <a:ext cx="2178244" cy="1179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Снимок экрана 2019-10-09 в 21.01.35.png" descr="Снимок экрана 2019-10-09 в 21.01.35.png"/>
          <p:cNvPicPr>
            <a:picLocks noChangeAspect="1"/>
          </p:cNvPicPr>
          <p:nvPr/>
        </p:nvPicPr>
        <p:blipFill>
          <a:blip r:embed="rId2">
            <a:extLst/>
          </a:blip>
          <a:srcRect r="5364" b="92938"/>
          <a:stretch>
            <a:fillRect/>
          </a:stretch>
        </p:blipFill>
        <p:spPr>
          <a:xfrm>
            <a:off x="1461840" y="242926"/>
            <a:ext cx="11033156" cy="5757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8" name="Группа"/>
          <p:cNvGrpSpPr/>
          <p:nvPr/>
        </p:nvGrpSpPr>
        <p:grpSpPr>
          <a:xfrm>
            <a:off x="2168440" y="823298"/>
            <a:ext cx="8667919" cy="2545089"/>
            <a:chOff x="0" y="0"/>
            <a:chExt cx="8667917" cy="2545088"/>
          </a:xfrm>
        </p:grpSpPr>
        <p:pic>
          <p:nvPicPr>
            <p:cNvPr id="216" name="Снимок экрана 2019-10-09 в 21.01.43.png" descr="Снимок экрана 2019-10-09 в 21.01.4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27466" b="51327"/>
            <a:stretch>
              <a:fillRect/>
            </a:stretch>
          </p:blipFill>
          <p:spPr>
            <a:xfrm>
              <a:off x="2139194" y="0"/>
              <a:ext cx="6528724" cy="23349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7" name="Снимок экрана 2019-10-09 в 21.01.43.png" descr="Снимок экрана 2019-10-09 в 21.01.43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220" r="74468" b="47372"/>
            <a:stretch>
              <a:fillRect/>
            </a:stretch>
          </p:blipFill>
          <p:spPr>
            <a:xfrm>
              <a:off x="0" y="4220"/>
              <a:ext cx="2021060" cy="25408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23" name="Группа"/>
          <p:cNvGrpSpPr/>
          <p:nvPr/>
        </p:nvGrpSpPr>
        <p:grpSpPr>
          <a:xfrm>
            <a:off x="525736" y="3580656"/>
            <a:ext cx="7848872" cy="2408691"/>
            <a:chOff x="0" y="0"/>
            <a:chExt cx="9099682" cy="2625646"/>
          </a:xfrm>
        </p:grpSpPr>
        <p:pic>
          <p:nvPicPr>
            <p:cNvPr id="219" name="Снимок экрана 2019-10-09 в 21.01.49.png" descr="Снимок экрана 2019-10-09 в 21.01.49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6312" r="50633" b="43671"/>
            <a:stretch>
              <a:fillRect/>
            </a:stretch>
          </p:blipFill>
          <p:spPr>
            <a:xfrm>
              <a:off x="2445141" y="0"/>
              <a:ext cx="2142343" cy="26256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0" name="Снимок экрана 2019-10-09 в 21.01.49.png" descr="Снимок экрана 2019-10-09 в 21.01.49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r="74314" b="48968"/>
            <a:stretch>
              <a:fillRect/>
            </a:stretch>
          </p:blipFill>
          <p:spPr>
            <a:xfrm>
              <a:off x="0" y="49456"/>
              <a:ext cx="2386891" cy="23787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1" name="Снимок экрана 2019-10-09 в 21.01.49.png" descr="Снимок экрана 2019-10-09 в 21.01.49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49685" r="27366" b="49063"/>
            <a:stretch>
              <a:fillRect/>
            </a:stretch>
          </p:blipFill>
          <p:spPr>
            <a:xfrm>
              <a:off x="4617134" y="30396"/>
              <a:ext cx="2132555" cy="2374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2" name="Снимок экрана 2019-10-09 в 21.01.49.png" descr="Снимок экрана 2019-10-09 в 21.01.49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75029" b="43671"/>
            <a:stretch>
              <a:fillRect/>
            </a:stretch>
          </p:blipFill>
          <p:spPr>
            <a:xfrm>
              <a:off x="6779205" y="-1"/>
              <a:ext cx="2320478" cy="26256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4" name="Снимок экрана 2019-10-09 в 21.01.55.png" descr="Снимок экрана 2019-10-09 в 21.01.55.png"/>
          <p:cNvPicPr>
            <a:picLocks noChangeAspect="1"/>
          </p:cNvPicPr>
          <p:nvPr/>
        </p:nvPicPr>
        <p:blipFill>
          <a:blip r:embed="rId5">
            <a:extLst/>
          </a:blip>
          <a:srcRect b="54890"/>
          <a:stretch>
            <a:fillRect/>
          </a:stretch>
        </p:blipFill>
        <p:spPr>
          <a:xfrm>
            <a:off x="741759" y="6286780"/>
            <a:ext cx="9803111" cy="27688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Снимок экрана 2019-10-09 в 21.02.02.png" descr="Снимок экрана 2019-10-09 в 21.02.02.png"/>
          <p:cNvPicPr>
            <a:picLocks noChangeAspect="1"/>
          </p:cNvPicPr>
          <p:nvPr/>
        </p:nvPicPr>
        <p:blipFill>
          <a:blip r:embed="rId6">
            <a:extLst/>
          </a:blip>
          <a:srcRect l="3802" r="51439" b="42281"/>
          <a:stretch>
            <a:fillRect/>
          </a:stretch>
        </p:blipFill>
        <p:spPr>
          <a:xfrm>
            <a:off x="8734650" y="3427269"/>
            <a:ext cx="4203420" cy="2626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Снимок экрана 2019-10-09 в 21.02.02.png" descr="Снимок экрана 2019-10-09 в 21.02.02.png"/>
          <p:cNvPicPr>
            <a:picLocks noChangeAspect="1"/>
          </p:cNvPicPr>
          <p:nvPr/>
        </p:nvPicPr>
        <p:blipFill>
          <a:blip r:embed="rId6">
            <a:extLst/>
          </a:blip>
          <a:srcRect l="78214" b="42281"/>
          <a:stretch>
            <a:fillRect/>
          </a:stretch>
        </p:blipFill>
        <p:spPr>
          <a:xfrm>
            <a:off x="10572908" y="6235127"/>
            <a:ext cx="2495588" cy="3203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G_5105.jpg" descr="IMG_51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506" y="72888"/>
            <a:ext cx="6972085" cy="4648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G_2654.jpg" descr="IMG_2654.jpg"/>
          <p:cNvPicPr>
            <a:picLocks noChangeAspect="1"/>
          </p:cNvPicPr>
          <p:nvPr/>
        </p:nvPicPr>
        <p:blipFill>
          <a:blip r:embed="rId3">
            <a:extLst/>
          </a:blip>
          <a:srcRect l="30942" t="21794"/>
          <a:stretch>
            <a:fillRect/>
          </a:stretch>
        </p:blipFill>
        <p:spPr>
          <a:xfrm>
            <a:off x="160614" y="5244507"/>
            <a:ext cx="5259086" cy="39705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G_2058.jpg" descr="IMG_2058.jpg"/>
          <p:cNvPicPr>
            <a:picLocks noChangeAspect="1"/>
          </p:cNvPicPr>
          <p:nvPr/>
        </p:nvPicPr>
        <p:blipFill>
          <a:blip r:embed="rId4">
            <a:extLst/>
          </a:blip>
          <a:srcRect t="16599"/>
          <a:stretch>
            <a:fillRect/>
          </a:stretch>
        </p:blipFill>
        <p:spPr>
          <a:xfrm>
            <a:off x="5675726" y="4991782"/>
            <a:ext cx="7141193" cy="39705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G_2068.jpg" descr="IMG_2068.jpg"/>
          <p:cNvPicPr>
            <a:picLocks noChangeAspect="1"/>
          </p:cNvPicPr>
          <p:nvPr/>
        </p:nvPicPr>
        <p:blipFill>
          <a:blip r:embed="rId5">
            <a:extLst/>
          </a:blip>
          <a:srcRect l="22379" t="28499" r="33522"/>
          <a:stretch>
            <a:fillRect/>
          </a:stretch>
        </p:blipFill>
        <p:spPr>
          <a:xfrm>
            <a:off x="8087571" y="203644"/>
            <a:ext cx="3887994" cy="42026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G_5137.jpg" descr="IMG_5137.jpg"/>
          <p:cNvPicPr>
            <a:picLocks noChangeAspect="1"/>
          </p:cNvPicPr>
          <p:nvPr/>
        </p:nvPicPr>
        <p:blipFill>
          <a:blip r:embed="rId2">
            <a:extLst/>
          </a:blip>
          <a:srcRect t="11514"/>
          <a:stretch>
            <a:fillRect/>
          </a:stretch>
        </p:blipFill>
        <p:spPr>
          <a:xfrm>
            <a:off x="4516043" y="4756743"/>
            <a:ext cx="8053622" cy="4750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G_2527.jpg" descr="IMG_2527.jpg"/>
          <p:cNvPicPr>
            <a:picLocks noChangeAspect="1"/>
          </p:cNvPicPr>
          <p:nvPr/>
        </p:nvPicPr>
        <p:blipFill>
          <a:blip r:embed="rId3">
            <a:extLst/>
          </a:blip>
          <a:srcRect r="19145" b="8493"/>
          <a:stretch>
            <a:fillRect/>
          </a:stretch>
        </p:blipFill>
        <p:spPr>
          <a:xfrm>
            <a:off x="828179" y="284395"/>
            <a:ext cx="5376876" cy="4056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G_2129.jpg" descr="IMG_2129.jpg"/>
          <p:cNvPicPr>
            <a:picLocks noChangeAspect="1"/>
          </p:cNvPicPr>
          <p:nvPr/>
        </p:nvPicPr>
        <p:blipFill>
          <a:blip r:embed="rId4">
            <a:extLst/>
          </a:blip>
          <a:srcRect r="10713"/>
          <a:stretch>
            <a:fillRect/>
          </a:stretch>
        </p:blipFill>
        <p:spPr>
          <a:xfrm>
            <a:off x="6992857" y="444335"/>
            <a:ext cx="5004693" cy="3736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G_1862.jpg" descr="IMG_1862.jpg"/>
          <p:cNvPicPr>
            <a:picLocks noChangeAspect="1"/>
          </p:cNvPicPr>
          <p:nvPr/>
        </p:nvPicPr>
        <p:blipFill>
          <a:blip r:embed="rId5">
            <a:extLst/>
          </a:blip>
          <a:srcRect l="27365" t="24893" r="27365" b="4181"/>
          <a:stretch>
            <a:fillRect/>
          </a:stretch>
        </p:blipFill>
        <p:spPr>
          <a:xfrm>
            <a:off x="188259" y="4831528"/>
            <a:ext cx="3884040" cy="40568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Снимок экрана 2019-10-09 в 22.07.41.png" descr="Снимок экрана 2019-10-09 в 22.07.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76703" y="4976462"/>
            <a:ext cx="6605685" cy="4673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Снимок экрана 2019-10-09 в 22.08.23.png" descr="Снимок экрана 2019-10-09 в 22.08.2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2283" y="193664"/>
            <a:ext cx="5619764" cy="9366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Снимок экрана 2019-10-09 в 22.08.38.png" descr="Снимок экрана 2019-10-09 в 22.08.3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06626" y="885315"/>
            <a:ext cx="6523989" cy="4038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rvvmxk0fkcw.jpg" descr="rvvmxk0fkcw.jpg"/>
          <p:cNvPicPr>
            <a:picLocks noChangeAspect="1"/>
          </p:cNvPicPr>
          <p:nvPr/>
        </p:nvPicPr>
        <p:blipFill>
          <a:blip r:embed="rId5">
            <a:extLst/>
          </a:blip>
          <a:srcRect l="13288" r="13288"/>
          <a:stretch>
            <a:fillRect/>
          </a:stretch>
        </p:blipFill>
        <p:spPr>
          <a:xfrm>
            <a:off x="10609307" y="-34761"/>
            <a:ext cx="1910046" cy="8671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Яндекс.Лицей в Новосибирской области"/>
          <p:cNvSpPr txBox="1"/>
          <p:nvPr/>
        </p:nvSpPr>
        <p:spPr>
          <a:xfrm>
            <a:off x="146912" y="194950"/>
            <a:ext cx="634410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Яндекс.Лицей в Новосибирской области</a:t>
            </a:r>
          </a:p>
        </p:txBody>
      </p:sp>
      <p:pic>
        <p:nvPicPr>
          <p:cNvPr id="244" name="Снимок экрана 2019-10-09 в 22.08.03.png" descr="Снимок экрана 2019-10-09 в 22.08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28392" y="348665"/>
            <a:ext cx="5808003" cy="3993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Снимок экрана 2019-10-09 в 22.09.25.png" descr="Снимок экрана 2019-10-09 в 22.09.25.png"/>
          <p:cNvPicPr>
            <a:picLocks noChangeAspect="1"/>
          </p:cNvPicPr>
          <p:nvPr/>
        </p:nvPicPr>
        <p:blipFill>
          <a:blip r:embed="rId3">
            <a:extLst/>
          </a:blip>
          <a:srcRect t="1333" r="20807"/>
          <a:stretch>
            <a:fillRect/>
          </a:stretch>
        </p:blipFill>
        <p:spPr>
          <a:xfrm>
            <a:off x="142097" y="1161757"/>
            <a:ext cx="6778682" cy="7668762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Линия"/>
          <p:cNvSpPr/>
          <p:nvPr/>
        </p:nvSpPr>
        <p:spPr>
          <a:xfrm>
            <a:off x="471394" y="5174552"/>
            <a:ext cx="2121581" cy="1"/>
          </a:xfrm>
          <a:prstGeom prst="line">
            <a:avLst/>
          </a:prstGeom>
          <a:ln w="63500">
            <a:solidFill>
              <a:schemeClr val="accent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247" name="Снимок экрана 2019-10-09 в 22.10.10.png" descr="Снимок экрана 2019-10-09 в 22.10.1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80640" y="5728970"/>
            <a:ext cx="6959486" cy="3612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Снимок экрана 2019-10-09 в 22.15.25.png" descr="Снимок экрана 2019-10-09 в 22.15.2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801742" y="4723236"/>
            <a:ext cx="4517283" cy="1081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Яндекс Лицей. Учебный процесс,…"/>
          <p:cNvSpPr txBox="1"/>
          <p:nvPr/>
        </p:nvSpPr>
        <p:spPr>
          <a:xfrm>
            <a:off x="-1005373" y="360384"/>
            <a:ext cx="7378045" cy="749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Яндекс Лицей. Учебный процесс,</a:t>
            </a:r>
          </a:p>
          <a:p>
            <a: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приобретаемые компетенции</a:t>
            </a:r>
          </a:p>
        </p:txBody>
      </p:sp>
      <p:pic>
        <p:nvPicPr>
          <p:cNvPr id="251" name="Снимок экрана 2019-10-09 в 22.17.45.png" descr="Снимок экрана 2019-10-09 в 22.17.45.png"/>
          <p:cNvPicPr>
            <a:picLocks noChangeAspect="1"/>
          </p:cNvPicPr>
          <p:nvPr/>
        </p:nvPicPr>
        <p:blipFill>
          <a:blip r:embed="rId2">
            <a:extLst/>
          </a:blip>
          <a:srcRect r="42548"/>
          <a:stretch>
            <a:fillRect/>
          </a:stretch>
        </p:blipFill>
        <p:spPr>
          <a:xfrm>
            <a:off x="309712" y="1536226"/>
            <a:ext cx="6253313" cy="7123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Снимок экрана 2019-10-09 в 22.20.29.png" descr="Снимок экрана 2019-10-09 в 22.20.29.png"/>
          <p:cNvPicPr>
            <a:picLocks noChangeAspect="1"/>
          </p:cNvPicPr>
          <p:nvPr/>
        </p:nvPicPr>
        <p:blipFill>
          <a:blip r:embed="rId3">
            <a:extLst/>
          </a:blip>
          <a:srcRect b="45653"/>
          <a:stretch>
            <a:fillRect/>
          </a:stretch>
        </p:blipFill>
        <p:spPr>
          <a:xfrm>
            <a:off x="6299631" y="744643"/>
            <a:ext cx="3802722" cy="2818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Снимок экрана 2019-10-09 в 22.18.11.png" descr="Снимок экрана 2019-10-09 в 22.18.11.png"/>
          <p:cNvPicPr>
            <a:picLocks noChangeAspect="1"/>
          </p:cNvPicPr>
          <p:nvPr/>
        </p:nvPicPr>
        <p:blipFill>
          <a:blip r:embed="rId4">
            <a:extLst/>
          </a:blip>
          <a:srcRect r="8276"/>
          <a:stretch>
            <a:fillRect/>
          </a:stretch>
        </p:blipFill>
        <p:spPr>
          <a:xfrm>
            <a:off x="6718424" y="3965483"/>
            <a:ext cx="6054838" cy="49087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Снимок экрана 2019-10-09 в 22.20.29.png" descr="Снимок экрана 2019-10-09 в 22.20.29.png"/>
          <p:cNvPicPr>
            <a:picLocks noChangeAspect="1"/>
          </p:cNvPicPr>
          <p:nvPr/>
        </p:nvPicPr>
        <p:blipFill>
          <a:blip r:embed="rId3">
            <a:extLst/>
          </a:blip>
          <a:srcRect t="54462"/>
          <a:stretch>
            <a:fillRect/>
          </a:stretch>
        </p:blipFill>
        <p:spPr>
          <a:xfrm>
            <a:off x="9155796" y="1172890"/>
            <a:ext cx="3802879" cy="23618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Снимок экрана 2019-10-09 в 22.17.56.png" descr="Снимок экрана 2019-10-09 в 22.17.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13" y="33019"/>
            <a:ext cx="6960292" cy="5319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Снимок экрана 2019-10-09 в 22.19.41.png" descr="Снимок экрана 2019-10-09 в 22.19.41.png"/>
          <p:cNvPicPr>
            <a:picLocks noChangeAspect="1"/>
          </p:cNvPicPr>
          <p:nvPr/>
        </p:nvPicPr>
        <p:blipFill>
          <a:blip r:embed="rId3">
            <a:extLst/>
          </a:blip>
          <a:srcRect t="9436" b="30431"/>
          <a:stretch>
            <a:fillRect/>
          </a:stretch>
        </p:blipFill>
        <p:spPr>
          <a:xfrm>
            <a:off x="237704" y="5236840"/>
            <a:ext cx="8489549" cy="413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Снимок экрана 2019-10-09 в 22.20.46.png" descr="Снимок экрана 2019-10-09 в 22.20.4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44365" y="318219"/>
            <a:ext cx="5706667" cy="5078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Снимок экрана 2019-10-09 в 22.29.32.png" descr="Снимок экрана 2019-10-09 в 22.29.32.png"/>
          <p:cNvPicPr>
            <a:picLocks noChangeAspect="1"/>
          </p:cNvPicPr>
          <p:nvPr/>
        </p:nvPicPr>
        <p:blipFill>
          <a:blip r:embed="rId2">
            <a:extLst/>
          </a:blip>
          <a:srcRect r="49379" b="91359"/>
          <a:stretch>
            <a:fillRect/>
          </a:stretch>
        </p:blipFill>
        <p:spPr>
          <a:xfrm>
            <a:off x="193641" y="290195"/>
            <a:ext cx="4043714" cy="68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Снимок экрана 2019-10-09 в 22.29.39.png" descr="Снимок экрана 2019-10-09 в 22.29.3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98344" y="886389"/>
            <a:ext cx="6264697" cy="805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Снимок экрана 2019-10-09 в 22.29.32.png" descr="Снимок экрана 2019-10-09 в 22.29.32.png"/>
          <p:cNvPicPr>
            <a:picLocks noChangeAspect="1"/>
          </p:cNvPicPr>
          <p:nvPr/>
        </p:nvPicPr>
        <p:blipFill>
          <a:blip r:embed="rId2">
            <a:extLst/>
          </a:blip>
          <a:srcRect t="21986" r="28606"/>
          <a:stretch>
            <a:fillRect/>
          </a:stretch>
        </p:blipFill>
        <p:spPr>
          <a:xfrm>
            <a:off x="309712" y="984692"/>
            <a:ext cx="5564338" cy="6222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Академия искусственного интеллекта от Сбербанка"/>
          <p:cNvSpPr txBox="1"/>
          <p:nvPr/>
        </p:nvSpPr>
        <p:spPr>
          <a:xfrm>
            <a:off x="106957" y="235847"/>
            <a:ext cx="8115606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Академия искусственного интеллекта от Сбербанка</a:t>
            </a:r>
          </a:p>
        </p:txBody>
      </p:sp>
      <p:pic>
        <p:nvPicPr>
          <p:cNvPr id="265" name="sb_dlya-shkolnikov-3.jpg" descr="sb_dlya-shkolnikov-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91382" y="145059"/>
            <a:ext cx="3527754" cy="1809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Снимок экрана 2019-10-09 в 22.36.18.png" descr="Снимок экрана 2019-10-09 в 22.36.1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2820" y="4279807"/>
            <a:ext cx="6460139" cy="42224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Снимок экрана 2019-10-09 в 22.35.45.png" descr="Снимок экрана 2019-10-09 в 22.35.45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5398" y="1304481"/>
            <a:ext cx="8480636" cy="2727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Снимок экрана 2019-10-09 в 22.38.31.png" descr="Снимок экрана 2019-10-09 в 22.38.31.png"/>
          <p:cNvPicPr>
            <a:picLocks noChangeAspect="1"/>
          </p:cNvPicPr>
          <p:nvPr/>
        </p:nvPicPr>
        <p:blipFill>
          <a:blip r:embed="rId5">
            <a:extLst/>
          </a:blip>
          <a:srcRect l="66980" r="2742" b="51662"/>
          <a:stretch>
            <a:fillRect/>
          </a:stretch>
        </p:blipFill>
        <p:spPr>
          <a:xfrm>
            <a:off x="10124918" y="4781153"/>
            <a:ext cx="2891583" cy="16390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Снимок экрана 2019-10-09 в 22.38.31.png" descr="Снимок экрана 2019-10-09 в 22.38.31.png"/>
          <p:cNvPicPr>
            <a:picLocks noChangeAspect="1"/>
          </p:cNvPicPr>
          <p:nvPr/>
        </p:nvPicPr>
        <p:blipFill>
          <a:blip r:embed="rId5">
            <a:extLst/>
          </a:blip>
          <a:srcRect l="35685" r="35685" b="54424"/>
          <a:stretch>
            <a:fillRect/>
          </a:stretch>
        </p:blipFill>
        <p:spPr>
          <a:xfrm>
            <a:off x="9512770" y="3502398"/>
            <a:ext cx="2734144" cy="1545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Снимок экрана 2019-10-09 в 22.38.31.png" descr="Снимок экрана 2019-10-09 в 22.38.31.png"/>
          <p:cNvPicPr>
            <a:picLocks noChangeAspect="1"/>
          </p:cNvPicPr>
          <p:nvPr/>
        </p:nvPicPr>
        <p:blipFill>
          <a:blip r:embed="rId5">
            <a:extLst/>
          </a:blip>
          <a:srcRect r="65814" b="54532"/>
          <a:stretch>
            <a:fillRect/>
          </a:stretch>
        </p:blipFill>
        <p:spPr>
          <a:xfrm>
            <a:off x="8722912" y="2251880"/>
            <a:ext cx="3264846" cy="15417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Снимок экрана 2019-10-09 в 22.39.51.png" descr="Снимок экрана 2019-10-09 в 22.39.5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625081" y="6197320"/>
            <a:ext cx="5017629" cy="33895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Снимок экрана 2019-10-09 в 22.35.02.png" descr="Снимок экрана 2019-10-09 в 22.35.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4835" y="3325405"/>
            <a:ext cx="9817002" cy="6231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Снимок экрана 2019-10-09 в 22.36.28.png" descr="Снимок экрана 2019-10-09 в 22.36.2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97546" y="71681"/>
            <a:ext cx="9171580" cy="32204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Снимок экрана 2019-10-09 в 20.40.30.png" descr="Снимок экрана 2019-10-09 в 20.40.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6801" y="3998879"/>
            <a:ext cx="7876039" cy="4982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Снимок экрана 2019-10-09 в 22.34.29.png" descr="Снимок экрана 2019-10-09 в 22.34.29.png"/>
          <p:cNvPicPr>
            <a:picLocks noChangeAspect="1"/>
          </p:cNvPicPr>
          <p:nvPr/>
        </p:nvPicPr>
        <p:blipFill>
          <a:blip r:embed="rId3">
            <a:extLst/>
          </a:blip>
          <a:srcRect l="24772" r="24772" b="67421"/>
          <a:stretch>
            <a:fillRect/>
          </a:stretch>
        </p:blipFill>
        <p:spPr>
          <a:xfrm>
            <a:off x="381720" y="176327"/>
            <a:ext cx="6399151" cy="11483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80" name="Группа"/>
          <p:cNvGrpSpPr/>
          <p:nvPr/>
        </p:nvGrpSpPr>
        <p:grpSpPr>
          <a:xfrm>
            <a:off x="33705" y="1303318"/>
            <a:ext cx="7709872" cy="2479238"/>
            <a:chOff x="0" y="0"/>
            <a:chExt cx="7709870" cy="2479236"/>
          </a:xfrm>
        </p:grpSpPr>
        <p:pic>
          <p:nvPicPr>
            <p:cNvPr id="278" name="Снимок экрана 2019-10-09 в 22.34.29.png" descr="Снимок экрана 2019-10-09 в 22.34.2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t="47140" r="57253"/>
            <a:stretch>
              <a:fillRect/>
            </a:stretch>
          </p:blipFill>
          <p:spPr>
            <a:xfrm>
              <a:off x="0" y="0"/>
              <a:ext cx="6314446" cy="2479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" name="Снимок экрана 2019-10-09 в 22.34.29.png" descr="Снимок экрана 2019-10-09 в 22.34.29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6974" t="47140" r="12308"/>
            <a:stretch>
              <a:fillRect/>
            </a:stretch>
          </p:blipFill>
          <p:spPr>
            <a:xfrm>
              <a:off x="6126820" y="0"/>
              <a:ext cx="1583051" cy="2479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1" name="Когда Техносфера Школы НТИ…"/>
          <p:cNvSpPr txBox="1"/>
          <p:nvPr/>
        </p:nvSpPr>
        <p:spPr>
          <a:xfrm>
            <a:off x="7517420" y="176327"/>
            <a:ext cx="4879239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Когда Техносфера Школы НТИ</a:t>
            </a:r>
          </a:p>
          <a:p>
            <a:r>
              <a:t>действительно работает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TextBox 9"/>
          <p:cNvSpPr txBox="1">
            <a:spLocks noGrp="1"/>
          </p:cNvSpPr>
          <p:nvPr>
            <p:ph type="sldNum" sz="quarter" idx="2"/>
          </p:nvPr>
        </p:nvSpPr>
        <p:spPr>
          <a:xfrm>
            <a:off x="11948507" y="9137230"/>
            <a:ext cx="221144" cy="22451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 defTabSz="974489">
              <a:defRPr sz="8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84" name="Заголовок 5"/>
          <p:cNvSpPr txBox="1">
            <a:spLocks noGrp="1"/>
          </p:cNvSpPr>
          <p:nvPr>
            <p:ph type="title"/>
          </p:nvPr>
        </p:nvSpPr>
        <p:spPr>
          <a:xfrm>
            <a:off x="2910123" y="643600"/>
            <a:ext cx="9753602" cy="1058448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1F4E79"/>
                </a:solidFill>
              </a:defRPr>
            </a:lvl1pPr>
          </a:lstStyle>
          <a:p>
            <a:r>
              <a:t>Национальная технологическая инициатива (НТИ) </a:t>
            </a:r>
          </a:p>
        </p:txBody>
      </p:sp>
      <p:sp>
        <p:nvSpPr>
          <p:cNvPr id="285" name="Google Shape;189;p21"/>
          <p:cNvSpPr txBox="1"/>
          <p:nvPr/>
        </p:nvSpPr>
        <p:spPr>
          <a:xfrm>
            <a:off x="813075" y="2418926"/>
            <a:ext cx="5783859" cy="3610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995" tIns="64995" rIns="64995" bIns="64995">
            <a:spAutoFit/>
          </a:bodyPr>
          <a:lstStyle/>
          <a:p>
            <a:pPr algn="l" defTabSz="1300480">
              <a:lnSpc>
                <a:spcPts val="3400"/>
              </a:lnSpc>
              <a:defRPr sz="3800" b="0" baseline="30526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НТИ – долгосрочная программа государственно-частного партнерства по развитию </a:t>
            </a:r>
            <a:r>
              <a:rPr b="1"/>
              <a:t>новых перспективных рынков на базе высокотехнологичных решений</a:t>
            </a:r>
            <a:r>
              <a:t>, которые будут определять развитие мировой и российской экономики в ближайшие 15–20 лет. </a:t>
            </a:r>
          </a:p>
        </p:txBody>
      </p:sp>
      <p:grpSp>
        <p:nvGrpSpPr>
          <p:cNvPr id="288" name="Google Shape;186;p21"/>
          <p:cNvGrpSpPr/>
          <p:nvPr/>
        </p:nvGrpSpPr>
        <p:grpSpPr>
          <a:xfrm>
            <a:off x="6880532" y="1780456"/>
            <a:ext cx="5482949" cy="7437085"/>
            <a:chOff x="0" y="0"/>
            <a:chExt cx="5482948" cy="7437084"/>
          </a:xfrm>
        </p:grpSpPr>
        <p:sp>
          <p:nvSpPr>
            <p:cNvPr id="286" name="Прямоугольник"/>
            <p:cNvSpPr/>
            <p:nvPr/>
          </p:nvSpPr>
          <p:spPr>
            <a:xfrm>
              <a:off x="-1" y="0"/>
              <a:ext cx="5482950" cy="7437085"/>
            </a:xfrm>
            <a:prstGeom prst="rect">
              <a:avLst/>
            </a:prstGeom>
            <a:solidFill>
              <a:srgbClr val="03ABDD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l" defTabSz="1300480">
                <a:defRPr sz="1800" b="0"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87" name="Текст"/>
            <p:cNvSpPr txBox="1"/>
            <p:nvPr/>
          </p:nvSpPr>
          <p:spPr>
            <a:xfrm>
              <a:off x="-1" y="3458904"/>
              <a:ext cx="5482950" cy="519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30026" tIns="130026" rIns="130026" bIns="130026" numCol="1" anchor="ctr">
              <a:spAutoFit/>
            </a:bodyPr>
            <a:lstStyle>
              <a:lvl1pPr algn="l" defTabSz="1300480">
                <a:defRPr sz="1800" b="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          </a:t>
              </a:r>
            </a:p>
          </p:txBody>
        </p:sp>
      </p:grpSp>
      <p:sp>
        <p:nvSpPr>
          <p:cNvPr id="289" name="Google Shape;190;p21"/>
          <p:cNvSpPr txBox="1"/>
          <p:nvPr/>
        </p:nvSpPr>
        <p:spPr>
          <a:xfrm>
            <a:off x="7447735" y="5758636"/>
            <a:ext cx="4537612" cy="300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995" tIns="64995" rIns="64995" bIns="64995">
            <a:spAutoFit/>
          </a:bodyPr>
          <a:lstStyle/>
          <a:p>
            <a:pPr algn="l" defTabSz="1300480">
              <a:lnSpc>
                <a:spcPts val="2800"/>
              </a:lnSpc>
              <a:defRPr sz="3600" b="0" baseline="30555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4 </a:t>
            </a:r>
            <a:r>
              <a:rPr dirty="0" err="1"/>
              <a:t>декабря</a:t>
            </a:r>
            <a:r>
              <a:rPr dirty="0"/>
              <a:t> 2014 </a:t>
            </a:r>
            <a:r>
              <a:rPr dirty="0" err="1"/>
              <a:t>года</a:t>
            </a:r>
            <a:r>
              <a:rPr dirty="0"/>
              <a:t> </a:t>
            </a:r>
            <a:r>
              <a:rPr dirty="0" err="1"/>
              <a:t>Президент</a:t>
            </a:r>
            <a:r>
              <a:rPr dirty="0"/>
              <a:t> </a:t>
            </a:r>
            <a:r>
              <a:rPr dirty="0" err="1"/>
              <a:t>России</a:t>
            </a:r>
            <a:r>
              <a:rPr dirty="0"/>
              <a:t> </a:t>
            </a:r>
            <a:r>
              <a:rPr dirty="0" err="1"/>
              <a:t>Владимир</a:t>
            </a:r>
            <a:r>
              <a:rPr dirty="0"/>
              <a:t> </a:t>
            </a:r>
            <a:r>
              <a:rPr dirty="0" err="1"/>
              <a:t>Путин</a:t>
            </a:r>
            <a:r>
              <a:rPr dirty="0"/>
              <a:t> в </a:t>
            </a:r>
            <a:r>
              <a:rPr dirty="0" err="1"/>
              <a:t>Послании</a:t>
            </a:r>
            <a:r>
              <a:rPr dirty="0"/>
              <a:t> </a:t>
            </a:r>
            <a:r>
              <a:rPr dirty="0" err="1"/>
              <a:t>Федеральному</a:t>
            </a:r>
            <a:r>
              <a:rPr dirty="0"/>
              <a:t> </a:t>
            </a:r>
            <a:r>
              <a:rPr dirty="0" err="1"/>
              <a:t>собранию</a:t>
            </a:r>
            <a:r>
              <a:rPr dirty="0"/>
              <a:t> </a:t>
            </a:r>
            <a:r>
              <a:rPr dirty="0" err="1"/>
              <a:t>обозначил</a:t>
            </a:r>
            <a:r>
              <a:rPr dirty="0"/>
              <a:t> </a:t>
            </a:r>
            <a:r>
              <a:rPr dirty="0" err="1"/>
              <a:t>Национальную</a:t>
            </a:r>
            <a:r>
              <a:rPr dirty="0"/>
              <a:t> </a:t>
            </a:r>
            <a:r>
              <a:rPr dirty="0" err="1"/>
              <a:t>технологическую</a:t>
            </a:r>
            <a:r>
              <a:rPr dirty="0"/>
              <a:t> </a:t>
            </a:r>
            <a:r>
              <a:rPr dirty="0" err="1"/>
              <a:t>инициативу</a:t>
            </a:r>
            <a:r>
              <a:rPr dirty="0"/>
              <a:t> </a:t>
            </a:r>
            <a:r>
              <a:rPr dirty="0" err="1"/>
              <a:t>одним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b="1" dirty="0" err="1"/>
              <a:t>приоритетов</a:t>
            </a:r>
            <a:r>
              <a:rPr b="1" dirty="0"/>
              <a:t> </a:t>
            </a:r>
            <a:r>
              <a:rPr b="1" dirty="0" err="1"/>
              <a:t>государственнои</a:t>
            </a:r>
            <a:r>
              <a:rPr b="1" dirty="0"/>
              <a:t>̆ </a:t>
            </a:r>
            <a:r>
              <a:rPr b="1" dirty="0" err="1" smtClean="0"/>
              <a:t>политики</a:t>
            </a:r>
            <a:endParaRPr b="1" dirty="0"/>
          </a:p>
        </p:txBody>
      </p:sp>
      <p:pic>
        <p:nvPicPr>
          <p:cNvPr id="290" name="Google Shape;193;p21" descr="Google Shape;193;p21"/>
          <p:cNvPicPr>
            <a:picLocks noChangeAspect="1"/>
          </p:cNvPicPr>
          <p:nvPr/>
        </p:nvPicPr>
        <p:blipFill>
          <a:blip r:embed="rId2">
            <a:extLst/>
          </a:blip>
          <a:srcRect r="5" b="2"/>
          <a:stretch>
            <a:fillRect/>
          </a:stretch>
        </p:blipFill>
        <p:spPr>
          <a:xfrm>
            <a:off x="8204645" y="2140496"/>
            <a:ext cx="3023792" cy="3525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7167"/>
                </a:lnTo>
                <a:lnTo>
                  <a:pt x="5168" y="21600"/>
                </a:lnTo>
                <a:lnTo>
                  <a:pt x="21600" y="21600"/>
                </a:lnTo>
                <a:lnTo>
                  <a:pt x="21600" y="4433"/>
                </a:lnTo>
                <a:lnTo>
                  <a:pt x="16432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91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-1" y="6877659"/>
            <a:ext cx="3023030" cy="28759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Box 9"/>
          <p:cNvSpPr txBox="1">
            <a:spLocks noGrp="1"/>
          </p:cNvSpPr>
          <p:nvPr>
            <p:ph type="sldNum" sz="quarter" idx="2"/>
          </p:nvPr>
        </p:nvSpPr>
        <p:spPr>
          <a:xfrm>
            <a:off x="11948507" y="9137230"/>
            <a:ext cx="221144" cy="22451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 defTabSz="974489">
              <a:defRPr sz="8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19</a:t>
            </a:fld>
            <a:endParaRPr/>
          </a:p>
        </p:txBody>
      </p:sp>
      <p:grpSp>
        <p:nvGrpSpPr>
          <p:cNvPr id="296" name="Прямоугольник 3"/>
          <p:cNvGrpSpPr/>
          <p:nvPr/>
        </p:nvGrpSpPr>
        <p:grpSpPr>
          <a:xfrm>
            <a:off x="0" y="0"/>
            <a:ext cx="13004800" cy="9753600"/>
            <a:chOff x="0" y="0"/>
            <a:chExt cx="13004800" cy="9753600"/>
          </a:xfrm>
        </p:grpSpPr>
        <p:sp>
          <p:nvSpPr>
            <p:cNvPr id="294" name="Прямоугольник"/>
            <p:cNvSpPr/>
            <p:nvPr/>
          </p:nvSpPr>
          <p:spPr>
            <a:xfrm>
              <a:off x="0" y="0"/>
              <a:ext cx="13004801" cy="975360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1300480">
                <a:defRPr b="0">
                  <a:solidFill>
                    <a:srgbClr val="FFFFFF"/>
                  </a:solidFill>
                  <a:latin typeface="Chevin Pro Light"/>
                  <a:ea typeface="Chevin Pro Light"/>
                  <a:cs typeface="Chevin Pro Light"/>
                  <a:sym typeface="Chevin Pro Light"/>
                </a:defRPr>
              </a:pPr>
              <a:endParaRPr/>
            </a:p>
          </p:txBody>
        </p:sp>
        <p:sp>
          <p:nvSpPr>
            <p:cNvPr id="295" name="Текст"/>
            <p:cNvSpPr txBox="1"/>
            <p:nvPr/>
          </p:nvSpPr>
          <p:spPr>
            <a:xfrm>
              <a:off x="65023" y="4627626"/>
              <a:ext cx="12874754" cy="498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defTabSz="1300480">
                <a:defRPr b="0">
                  <a:solidFill>
                    <a:srgbClr val="FFFFFF"/>
                  </a:solidFill>
                  <a:latin typeface="Chevin Pro Light"/>
                  <a:ea typeface="Chevin Pro Light"/>
                  <a:cs typeface="Chevin Pro Light"/>
                  <a:sym typeface="Chevin Pro Light"/>
                </a:defRPr>
              </a:lvl1pPr>
            </a:lstStyle>
            <a:p>
              <a:r>
                <a:t>  </a:t>
              </a:r>
            </a:p>
          </p:txBody>
        </p:sp>
      </p:grpSp>
      <p:pic>
        <p:nvPicPr>
          <p:cNvPr id="297" name="image9.png" descr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" y="-1"/>
            <a:ext cx="8626971" cy="5921960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Заголовок 31"/>
          <p:cNvSpPr txBox="1">
            <a:spLocks noGrp="1"/>
          </p:cNvSpPr>
          <p:nvPr>
            <p:ph type="title"/>
          </p:nvPr>
        </p:nvSpPr>
        <p:spPr>
          <a:xfrm>
            <a:off x="2634827" y="669836"/>
            <a:ext cx="9753601" cy="104860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1F4E79"/>
                </a:solidFill>
              </a:defRPr>
            </a:lvl1pPr>
          </a:lstStyle>
          <a:p>
            <a:r>
              <a:t>Показатели успеха, к которым стремится НТИ</a:t>
            </a:r>
          </a:p>
        </p:txBody>
      </p:sp>
      <p:sp>
        <p:nvSpPr>
          <p:cNvPr id="299" name="Текст 4"/>
          <p:cNvSpPr txBox="1">
            <a:spLocks noGrp="1"/>
          </p:cNvSpPr>
          <p:nvPr>
            <p:ph type="body" sz="quarter" idx="1"/>
          </p:nvPr>
        </p:nvSpPr>
        <p:spPr>
          <a:xfrm>
            <a:off x="4772952" y="4131831"/>
            <a:ext cx="3463574" cy="1489938"/>
          </a:xfrm>
          <a:prstGeom prst="rect">
            <a:avLst/>
          </a:prstGeom>
        </p:spPr>
        <p:txBody>
          <a:bodyPr/>
          <a:lstStyle/>
          <a:p>
            <a:pPr>
              <a:defRPr sz="1800" b="1">
                <a:solidFill>
                  <a:srgbClr val="0C0C0C"/>
                </a:solidFill>
              </a:defRPr>
            </a:pPr>
            <a:r>
              <a:t>Высокотехнологичный бизнес</a:t>
            </a:r>
            <a:r>
              <a:rPr b="0"/>
              <a:t> составляет </a:t>
            </a:r>
            <a:br>
              <a:rPr b="0"/>
            </a:br>
            <a:r>
              <a:rPr b="0"/>
              <a:t>до 50% экономики Российской Федерации.</a:t>
            </a:r>
          </a:p>
        </p:txBody>
      </p:sp>
      <p:sp>
        <p:nvSpPr>
          <p:cNvPr id="300" name="Текст 4"/>
          <p:cNvSpPr/>
          <p:nvPr/>
        </p:nvSpPr>
        <p:spPr>
          <a:xfrm>
            <a:off x="1104284" y="4131831"/>
            <a:ext cx="3463574" cy="148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algn="l" defTabSz="1300480">
              <a:lnSpc>
                <a:spcPct val="80000"/>
              </a:lnSpc>
              <a:defRPr sz="1800" b="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Российская Федерация входит в </a:t>
            </a:r>
            <a:r>
              <a:rPr b="1"/>
              <a:t>топ-10 экспортеров интеллектуальной собственности.</a:t>
            </a:r>
          </a:p>
        </p:txBody>
      </p:sp>
      <p:sp>
        <p:nvSpPr>
          <p:cNvPr id="301" name="Текст 4"/>
          <p:cNvSpPr/>
          <p:nvPr/>
        </p:nvSpPr>
        <p:spPr>
          <a:xfrm>
            <a:off x="8785137" y="4131831"/>
            <a:ext cx="3463575" cy="148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algn="l" defTabSz="1300480">
              <a:lnSpc>
                <a:spcPct val="80000"/>
              </a:lnSpc>
              <a:defRPr sz="1800" b="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Культ знаний и умения </a:t>
            </a:r>
            <a:r>
              <a:rPr b="1"/>
              <a:t>привлекает </a:t>
            </a:r>
            <a:endParaRPr sz="2000"/>
          </a:p>
          <a:p>
            <a:pPr algn="l" defTabSz="1300480">
              <a:lnSpc>
                <a:spcPct val="80000"/>
              </a:lnSpc>
              <a:defRPr sz="180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в страну интеллектуальные </a:t>
            </a:r>
            <a:endParaRPr sz="2000"/>
          </a:p>
          <a:p>
            <a:pPr algn="l" defTabSz="1300480">
              <a:lnSpc>
                <a:spcPct val="80000"/>
              </a:lnSpc>
              <a:defRPr sz="180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ресурсы</a:t>
            </a:r>
            <a:r>
              <a:rPr b="0"/>
              <a:t> со всего мира.</a:t>
            </a:r>
          </a:p>
        </p:txBody>
      </p:sp>
      <p:sp>
        <p:nvSpPr>
          <p:cNvPr id="302" name="Текст 4"/>
          <p:cNvSpPr>
            <a:spLocks noGrp="1"/>
          </p:cNvSpPr>
          <p:nvPr>
            <p:ph type="body" idx="15"/>
          </p:nvPr>
        </p:nvSpPr>
        <p:spPr>
          <a:xfrm>
            <a:off x="1104284" y="7437084"/>
            <a:ext cx="3463574" cy="148993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0" defTabSz="1300480">
              <a:spcBef>
                <a:spcPts val="0"/>
              </a:spcBef>
              <a:buSzTx/>
              <a:buNone/>
              <a:defRPr sz="160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Российские компании </a:t>
            </a:r>
            <a:br/>
            <a:r>
              <a:t>и таланты с «геном НТИ» </a:t>
            </a:r>
            <a:r>
              <a:rPr b="1"/>
              <a:t>создают глобальные технологические бренды</a:t>
            </a:r>
            <a:r>
              <a:rPr sz="14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03" name="Google Shape;210;p22"/>
          <p:cNvSpPr txBox="1"/>
          <p:nvPr/>
        </p:nvSpPr>
        <p:spPr>
          <a:xfrm>
            <a:off x="4950911" y="7408575"/>
            <a:ext cx="3345068" cy="968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4995" tIns="64995" rIns="64995" bIns="64995">
            <a:spAutoFit/>
          </a:bodyPr>
          <a:lstStyle/>
          <a:p>
            <a:pPr algn="l" defTabSz="1300480">
              <a:defRPr sz="1800" b="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Российская Федерация входит в </a:t>
            </a:r>
            <a:r>
              <a:rPr b="1"/>
              <a:t>топ-10 технологических держав.</a:t>
            </a:r>
          </a:p>
        </p:txBody>
      </p:sp>
      <p:pic>
        <p:nvPicPr>
          <p:cNvPr id="304" name="Рисунок 9" descr="Рисунок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03690" y="5259322"/>
            <a:ext cx="3601111" cy="406851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Рисунок 1" descr="Рисунок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1728" y="2048601"/>
            <a:ext cx="2222016" cy="2222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Рисунок 2" descr="Рисунок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90333" y="2048601"/>
            <a:ext cx="2222015" cy="22220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Рисунок 5" descr="Рисунок 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31728" y="5425744"/>
            <a:ext cx="2173625" cy="2173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Рисунок 6" descr="Рисунок 6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17168" y="5427618"/>
            <a:ext cx="2222015" cy="2222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Рисунок 7" descr="Рисунок 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117168" y="2048601"/>
            <a:ext cx="2222015" cy="22220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Box 9"/>
          <p:cNvSpPr txBox="1">
            <a:spLocks noGrp="1"/>
          </p:cNvSpPr>
          <p:nvPr>
            <p:ph type="sldNum" sz="quarter" idx="2"/>
          </p:nvPr>
        </p:nvSpPr>
        <p:spPr>
          <a:xfrm>
            <a:off x="11948507" y="9137230"/>
            <a:ext cx="221144" cy="22451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 defTabSz="974489">
              <a:defRPr sz="8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20</a:t>
            </a:fld>
            <a:endParaRPr/>
          </a:p>
        </p:txBody>
      </p:sp>
      <p:grpSp>
        <p:nvGrpSpPr>
          <p:cNvPr id="314" name="Прямоугольник 3"/>
          <p:cNvGrpSpPr/>
          <p:nvPr/>
        </p:nvGrpSpPr>
        <p:grpSpPr>
          <a:xfrm>
            <a:off x="0" y="0"/>
            <a:ext cx="13004800" cy="9753600"/>
            <a:chOff x="0" y="0"/>
            <a:chExt cx="13004800" cy="9753600"/>
          </a:xfrm>
        </p:grpSpPr>
        <p:sp>
          <p:nvSpPr>
            <p:cNvPr id="312" name="Прямоугольник"/>
            <p:cNvSpPr/>
            <p:nvPr/>
          </p:nvSpPr>
          <p:spPr>
            <a:xfrm>
              <a:off x="0" y="0"/>
              <a:ext cx="13004801" cy="975360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defTabSz="1300480">
                <a:defRPr b="0">
                  <a:solidFill>
                    <a:srgbClr val="FFFFFF"/>
                  </a:solidFill>
                  <a:latin typeface="Chevin Pro Light"/>
                  <a:ea typeface="Chevin Pro Light"/>
                  <a:cs typeface="Chevin Pro Light"/>
                  <a:sym typeface="Chevin Pro Light"/>
                </a:defRPr>
              </a:pPr>
              <a:endParaRPr/>
            </a:p>
          </p:txBody>
        </p:sp>
        <p:sp>
          <p:nvSpPr>
            <p:cNvPr id="313" name="Текст"/>
            <p:cNvSpPr txBox="1"/>
            <p:nvPr/>
          </p:nvSpPr>
          <p:spPr>
            <a:xfrm>
              <a:off x="65023" y="4627626"/>
              <a:ext cx="12874754" cy="498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3" tIns="65023" rIns="65023" bIns="65023" numCol="1" anchor="ctr">
              <a:spAutoFit/>
            </a:bodyPr>
            <a:lstStyle>
              <a:lvl1pPr defTabSz="1300480">
                <a:defRPr b="0">
                  <a:solidFill>
                    <a:srgbClr val="FFFFFF"/>
                  </a:solidFill>
                  <a:latin typeface="Chevin Pro Light"/>
                  <a:ea typeface="Chevin Pro Light"/>
                  <a:cs typeface="Chevin Pro Light"/>
                  <a:sym typeface="Chevin Pro Light"/>
                </a:defRPr>
              </a:lvl1pPr>
            </a:lstStyle>
            <a:p>
              <a:r>
                <a:t>  </a:t>
              </a:r>
            </a:p>
          </p:txBody>
        </p:sp>
      </p:grpSp>
      <p:pic>
        <p:nvPicPr>
          <p:cNvPr id="315" name="image9.png" descr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" y="-1"/>
            <a:ext cx="8626971" cy="592196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Заголовок 31"/>
          <p:cNvSpPr txBox="1">
            <a:spLocks noGrp="1"/>
          </p:cNvSpPr>
          <p:nvPr>
            <p:ph type="title"/>
          </p:nvPr>
        </p:nvSpPr>
        <p:spPr>
          <a:xfrm>
            <a:off x="2595416" y="630781"/>
            <a:ext cx="9753601" cy="2072880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1F4E79"/>
                </a:solidFill>
              </a:defRPr>
            </a:lvl1pPr>
          </a:lstStyle>
          <a:p>
            <a:r>
              <a:t>Олимпиада НТИ – командная инженерная многопрофильная олимпиада для школьников 7-11 классов </a:t>
            </a:r>
          </a:p>
        </p:txBody>
      </p:sp>
      <p:sp>
        <p:nvSpPr>
          <p:cNvPr id="317" name="Текст 4"/>
          <p:cNvSpPr txBox="1">
            <a:spLocks noGrp="1"/>
          </p:cNvSpPr>
          <p:nvPr>
            <p:ph type="body" sz="quarter" idx="1"/>
          </p:nvPr>
        </p:nvSpPr>
        <p:spPr>
          <a:xfrm>
            <a:off x="2413334" y="3723076"/>
            <a:ext cx="4251745" cy="223849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 sz="2400" b="1">
                <a:solidFill>
                  <a:srgbClr val="0C0C0C"/>
                </a:solidFill>
              </a:defRPr>
            </a:pPr>
            <a:r>
              <a:t>Командное соревнование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200">
                <a:solidFill>
                  <a:srgbClr val="0C0C0C"/>
                </a:solidFill>
              </a:defRPr>
            </a:pPr>
            <a:r>
              <a:t>Задание в финале выполняют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200">
                <a:solidFill>
                  <a:srgbClr val="0C0C0C"/>
                </a:solidFill>
              </a:defRPr>
            </a:pPr>
            <a:r>
              <a:t>3–5 участников</a:t>
            </a:r>
          </a:p>
        </p:txBody>
      </p:sp>
      <p:sp>
        <p:nvSpPr>
          <p:cNvPr id="318" name="Текст 4"/>
          <p:cNvSpPr/>
          <p:nvPr/>
        </p:nvSpPr>
        <p:spPr>
          <a:xfrm>
            <a:off x="2426953" y="6829377"/>
            <a:ext cx="4239841" cy="1489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algn="l" defTabSz="1300480">
              <a:lnSpc>
                <a:spcPct val="90000"/>
              </a:lnSpc>
              <a:defRPr spc="-133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Междисциплинарные</a:t>
            </a:r>
            <a:r>
              <a:rPr spc="0"/>
              <a:t> задания</a:t>
            </a:r>
            <a:br>
              <a:rPr spc="0"/>
            </a:br>
            <a:r>
              <a:rPr sz="2200" b="0" spc="0"/>
              <a:t>2–3 предмета в треке</a:t>
            </a:r>
          </a:p>
        </p:txBody>
      </p:sp>
      <p:sp>
        <p:nvSpPr>
          <p:cNvPr id="319" name="Текст 4"/>
          <p:cNvSpPr/>
          <p:nvPr/>
        </p:nvSpPr>
        <p:spPr>
          <a:xfrm>
            <a:off x="8109075" y="3663960"/>
            <a:ext cx="4251745" cy="2720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algn="l" defTabSz="1300480">
              <a:defRPr sz="260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Конкретные инженерные задачи</a:t>
            </a:r>
          </a:p>
          <a:p>
            <a:pPr algn="l" defTabSz="1300480">
              <a:defRPr sz="2200" b="0">
                <a:latin typeface="Tahoma"/>
                <a:ea typeface="Tahoma"/>
                <a:cs typeface="Tahoma"/>
                <a:sym typeface="Tahoma"/>
              </a:defRPr>
            </a:pPr>
            <a:r>
              <a:t>Финал олимпиады проходит в виде четырехдневного хакатона по созданию востребованного продукта</a:t>
            </a:r>
          </a:p>
        </p:txBody>
      </p:sp>
      <p:sp>
        <p:nvSpPr>
          <p:cNvPr id="320" name="Текст 4"/>
          <p:cNvSpPr>
            <a:spLocks noGrp="1"/>
          </p:cNvSpPr>
          <p:nvPr>
            <p:ph type="body" idx="15"/>
          </p:nvPr>
        </p:nvSpPr>
        <p:spPr>
          <a:xfrm>
            <a:off x="8128781" y="6721453"/>
            <a:ext cx="4501627" cy="216226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indent="0" defTabSz="1300480">
              <a:spcBef>
                <a:spcPts val="0"/>
              </a:spcBef>
              <a:buSzTx/>
              <a:buNone/>
              <a:defRPr sz="2400" b="1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Привилегии при поступлении в вуз</a:t>
            </a:r>
          </a:p>
          <a:p>
            <a:pPr marL="0" indent="0" defTabSz="1300480">
              <a:spcBef>
                <a:spcPts val="0"/>
              </a:spcBef>
              <a:buSzTx/>
              <a:buNone/>
              <a:defRPr sz="2200">
                <a:solidFill>
                  <a:srgbClr val="0C0C0C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t>Олимпиада НТИ — это олимпиада 3 уровня из списка РСОШ (100 баллов ЕГЭ)</a:t>
            </a:r>
          </a:p>
        </p:txBody>
      </p:sp>
      <p:pic>
        <p:nvPicPr>
          <p:cNvPr id="321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653" y="3472545"/>
            <a:ext cx="2449413" cy="2449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Рисунок 2" descr="Рисунок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55957" y="3472545"/>
            <a:ext cx="2449413" cy="2449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Рисунок 4" descr="Рисунок 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1933" y="6027121"/>
            <a:ext cx="2532134" cy="2532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Рисунок 5" descr="Рисунок 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58990" y="6027121"/>
            <a:ext cx="2546380" cy="25463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Box 9"/>
          <p:cNvSpPr txBox="1">
            <a:spLocks noGrp="1"/>
          </p:cNvSpPr>
          <p:nvPr>
            <p:ph type="sldNum" sz="quarter" idx="2"/>
          </p:nvPr>
        </p:nvSpPr>
        <p:spPr>
          <a:xfrm>
            <a:off x="11948507" y="9137230"/>
            <a:ext cx="221144" cy="22451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algn="ctr" defTabSz="974489">
              <a:defRPr sz="8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327" name="Заголовок 1"/>
          <p:cNvSpPr txBox="1">
            <a:spLocks noGrp="1"/>
          </p:cNvSpPr>
          <p:nvPr>
            <p:ph type="title"/>
          </p:nvPr>
        </p:nvSpPr>
        <p:spPr>
          <a:xfrm>
            <a:off x="2868706" y="1117879"/>
            <a:ext cx="6803734" cy="575854"/>
          </a:xfrm>
          <a:prstGeom prst="rect">
            <a:avLst/>
          </a:prstGeom>
        </p:spPr>
        <p:txBody>
          <a:bodyPr/>
          <a:lstStyle>
            <a:lvl1pPr algn="r" defTabSz="1274470">
              <a:defRPr sz="3724" b="1">
                <a:solidFill>
                  <a:srgbClr val="1F4E79"/>
                </a:solidFill>
              </a:defRPr>
            </a:lvl1pPr>
          </a:lstStyle>
          <a:p>
            <a:r>
              <a:t>Этапы Олимпиады НТИ</a:t>
            </a:r>
          </a:p>
        </p:txBody>
      </p:sp>
      <p:pic>
        <p:nvPicPr>
          <p:cNvPr id="32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490" y="1995276"/>
            <a:ext cx="11952816" cy="2652028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extBox 6"/>
          <p:cNvSpPr txBox="1"/>
          <p:nvPr/>
        </p:nvSpPr>
        <p:spPr>
          <a:xfrm>
            <a:off x="1844596" y="2905449"/>
            <a:ext cx="1945752" cy="80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4400">
                <a:solidFill>
                  <a:srgbClr val="03ABDD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1 этап</a:t>
            </a:r>
          </a:p>
        </p:txBody>
      </p:sp>
      <p:sp>
        <p:nvSpPr>
          <p:cNvPr id="330" name="TextBox 7"/>
          <p:cNvSpPr txBox="1"/>
          <p:nvPr/>
        </p:nvSpPr>
        <p:spPr>
          <a:xfrm>
            <a:off x="5409436" y="2905449"/>
            <a:ext cx="1945752" cy="80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4400">
                <a:solidFill>
                  <a:srgbClr val="03ABDD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2 этап</a:t>
            </a:r>
          </a:p>
        </p:txBody>
      </p:sp>
      <p:sp>
        <p:nvSpPr>
          <p:cNvPr id="331" name="TextBox 8"/>
          <p:cNvSpPr txBox="1"/>
          <p:nvPr/>
        </p:nvSpPr>
        <p:spPr>
          <a:xfrm>
            <a:off x="9198657" y="2905449"/>
            <a:ext cx="1945752" cy="803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4400">
                <a:solidFill>
                  <a:srgbClr val="03ABDD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3 этап</a:t>
            </a:r>
          </a:p>
        </p:txBody>
      </p:sp>
      <p:sp>
        <p:nvSpPr>
          <p:cNvPr id="332" name="Google Shape;268;p26"/>
          <p:cNvSpPr txBox="1"/>
          <p:nvPr/>
        </p:nvSpPr>
        <p:spPr>
          <a:xfrm>
            <a:off x="741445" y="4599155"/>
            <a:ext cx="3992534" cy="3003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30026" tIns="130026" rIns="130026" bIns="130026" anchor="ctr">
            <a:spAutoFit/>
          </a:bodyPr>
          <a:lstStyle/>
          <a:p>
            <a:pPr algn="l" defTabSz="1300480">
              <a:defRPr sz="2200">
                <a:latin typeface="Tahoma"/>
                <a:ea typeface="Tahoma"/>
                <a:cs typeface="Tahoma"/>
                <a:sym typeface="Tahoma"/>
              </a:defRPr>
            </a:pPr>
            <a:r>
              <a:t>Первый отборочный этап</a:t>
            </a:r>
            <a:r>
              <a:rPr b="0"/>
              <a:t> олимпиады проходит на платформе онлайн-обучения </a:t>
            </a:r>
            <a:r>
              <a:t>Stepik.org</a:t>
            </a:r>
            <a:r>
              <a:rPr b="0"/>
              <a:t> и позволяет отобрать мотивированных детей с необходимыми предметными знаниями.</a:t>
            </a:r>
          </a:p>
        </p:txBody>
      </p:sp>
      <p:sp>
        <p:nvSpPr>
          <p:cNvPr id="333" name="Google Shape;268;p26"/>
          <p:cNvSpPr txBox="1"/>
          <p:nvPr/>
        </p:nvSpPr>
        <p:spPr>
          <a:xfrm>
            <a:off x="4691784" y="4924950"/>
            <a:ext cx="3933457" cy="3346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30026" tIns="130026" rIns="130026" bIns="130026" anchor="ctr">
            <a:spAutoFit/>
          </a:bodyPr>
          <a:lstStyle/>
          <a:p>
            <a:pPr algn="l" defTabSz="1300480">
              <a:defRPr sz="2200">
                <a:latin typeface="Tahoma"/>
                <a:ea typeface="Tahoma"/>
                <a:cs typeface="Tahoma"/>
                <a:sym typeface="Tahoma"/>
              </a:defRPr>
            </a:pPr>
            <a:r>
              <a:t>Второй отборочный этап</a:t>
            </a:r>
            <a:r>
              <a:rPr b="0"/>
              <a:t> требует уже командной работы. Участники должны подготовиться к финалу, решая междисциплинарные задачи, моделируя инженерные системы с использованием симуляторов и т.д. </a:t>
            </a:r>
          </a:p>
        </p:txBody>
      </p:sp>
      <p:sp>
        <p:nvSpPr>
          <p:cNvPr id="334" name="Google Shape;268;p26"/>
          <p:cNvSpPr txBox="1"/>
          <p:nvPr/>
        </p:nvSpPr>
        <p:spPr>
          <a:xfrm>
            <a:off x="8495772" y="4726157"/>
            <a:ext cx="3992534" cy="4374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30026" tIns="130026" rIns="130026" bIns="130026" anchor="ctr">
            <a:spAutoFit/>
          </a:bodyPr>
          <a:lstStyle/>
          <a:p>
            <a:pPr algn="l" defTabSz="1300480">
              <a:defRPr sz="2200">
                <a:latin typeface="Tahoma"/>
                <a:ea typeface="Tahoma"/>
                <a:cs typeface="Tahoma"/>
                <a:sym typeface="Tahoma"/>
              </a:defRPr>
            </a:pPr>
            <a:r>
              <a:t>Заключительный этап</a:t>
            </a:r>
            <a:r>
              <a:rPr b="0"/>
              <a:t> олимпиады — это командное соревнование по решению инженерной задачи.  В течение четырех дней участники должны разработать и испытать технологический продукт в формате, близком к хакатону. Победитель определяется просто: у него все работает правильно!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7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8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712132" y="0"/>
            <a:ext cx="17332871" cy="9753442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Элементы экосистемы и их взаимодействие"/>
          <p:cNvSpPr txBox="1"/>
          <p:nvPr/>
        </p:nvSpPr>
        <p:spPr>
          <a:xfrm>
            <a:off x="159784" y="171464"/>
            <a:ext cx="9197187" cy="5420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Новосибирская область в Олимпиаде НТИ 17-18</a:t>
            </a:r>
          </a:p>
        </p:txBody>
      </p:sp>
      <p:graphicFrame>
        <p:nvGraphicFramePr>
          <p:cNvPr id="340" name="Таблица"/>
          <p:cNvGraphicFramePr/>
          <p:nvPr>
            <p:extLst>
              <p:ext uri="{D42A27DB-BD31-4B8C-83A1-F6EECF244321}">
                <p14:modId xmlns:p14="http://schemas.microsoft.com/office/powerpoint/2010/main" val="1480069016"/>
              </p:ext>
            </p:extLst>
          </p:nvPr>
        </p:nvGraphicFramePr>
        <p:xfrm>
          <a:off x="741760" y="1060376"/>
          <a:ext cx="5532507" cy="459983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844169"/>
                <a:gridCol w="1844169"/>
                <a:gridCol w="1844169"/>
              </a:tblGrid>
              <a:tr h="418167">
                <a:tc gridSpan="2"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b="1" dirty="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ТОП-10 </a:t>
                      </a:r>
                      <a:r>
                        <a:rPr sz="2000" b="1" dirty="0" err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регионов</a:t>
                      </a:r>
                      <a:endParaRPr sz="2000" b="1" dirty="0">
                        <a:latin typeface="Helvetica"/>
                        <a:ea typeface="Helvetica"/>
                        <a:cs typeface="Helvetica"/>
                        <a:sym typeface="Helvetica"/>
                      </a:endParaRP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/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Санкт-Петербург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2054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Москва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1650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Красноярский край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1481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Новосибирская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1369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Свердловская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698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Московская</a:t>
                      </a:r>
                      <a:r>
                        <a:rPr sz="2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sz="20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область</a:t>
                      </a:r>
                      <a:endParaRPr sz="2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629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Республика</a:t>
                      </a:r>
                      <a:r>
                        <a:rPr sz="2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sz="2000" dirty="0" err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татарстан</a:t>
                      </a:r>
                      <a:endParaRPr sz="20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464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Республика башкортостан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Ульяновская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348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  <a:tr h="418167">
                <a:tc gridSpan="2"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Краснодарский край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340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AAAAA"/>
                      </a:solidFill>
                      <a:miter lim="400000"/>
                    </a:lnL>
                    <a:lnR w="12700">
                      <a:solidFill>
                        <a:srgbClr val="AAAAAA"/>
                      </a:solidFill>
                      <a:miter lim="400000"/>
                    </a:lnR>
                    <a:lnT w="12700">
                      <a:solidFill>
                        <a:srgbClr val="AAAAAA"/>
                      </a:solidFill>
                      <a:miter lim="400000"/>
                    </a:lnT>
                    <a:lnB w="12700">
                      <a:solidFill>
                        <a:srgbClr val="AAAAAA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AFFFF0"/>
                        </a:gs>
                        <a:gs pos="35000">
                          <a:srgbClr val="C6FFF4"/>
                        </a:gs>
                        <a:gs pos="100000">
                          <a:srgbClr val="E9FFFA"/>
                        </a:gs>
                      </a:gsLst>
                      <a:lin ang="162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41" name="Таблица"/>
          <p:cNvGraphicFramePr/>
          <p:nvPr>
            <p:extLst>
              <p:ext uri="{D42A27DB-BD31-4B8C-83A1-F6EECF244321}">
                <p14:modId xmlns:p14="http://schemas.microsoft.com/office/powerpoint/2010/main" val="1076873755"/>
              </p:ext>
            </p:extLst>
          </p:nvPr>
        </p:nvGraphicFramePr>
        <p:xfrm>
          <a:off x="7078464" y="1060376"/>
          <a:ext cx="5425751" cy="4622499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376806"/>
                <a:gridCol w="2048945"/>
              </a:tblGrid>
              <a:tr h="319409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b="1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Регионы</a:t>
                      </a:r>
                      <a:endParaRPr sz="2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b="1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Финалисты</a:t>
                      </a:r>
                      <a:endParaRPr sz="2000" b="1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Новосибирская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134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Республика Татарстан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Санкт-Петербург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Красноярский край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Москва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Московская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Свердловская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Томская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Тюменская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  <a:tr h="430309">
                <a:tc>
                  <a:txBody>
                    <a:bodyPr/>
                    <a:lstStyle/>
                    <a:p>
                      <a:pPr algn="just" defTabSz="457200">
                        <a:defRPr sz="1800"/>
                      </a:pPr>
                      <a:r>
                        <a:rPr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Амурская область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0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BAD7FF"/>
                        </a:gs>
                        <a:gs pos="35000">
                          <a:srgbClr val="CFE2FF"/>
                        </a:gs>
                        <a:gs pos="100000">
                          <a:srgbClr val="EDF4FF"/>
                        </a:gs>
                      </a:gsLst>
                      <a:lin ang="162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42" name="Таблица"/>
          <p:cNvGraphicFramePr/>
          <p:nvPr>
            <p:extLst>
              <p:ext uri="{D42A27DB-BD31-4B8C-83A1-F6EECF244321}">
                <p14:modId xmlns:p14="http://schemas.microsoft.com/office/powerpoint/2010/main" val="3069470629"/>
              </p:ext>
            </p:extLst>
          </p:nvPr>
        </p:nvGraphicFramePr>
        <p:xfrm>
          <a:off x="1245816" y="5812904"/>
          <a:ext cx="4442041" cy="331886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125115"/>
                <a:gridCol w="1316926"/>
              </a:tblGrid>
              <a:tr h="37937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Победители: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6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/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Санкт-Петербург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Новосибирск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Москва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Красноярск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5177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Калининград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Тамбов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41180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г. Снежинск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6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43" name="Таблица"/>
          <p:cNvGraphicFramePr/>
          <p:nvPr>
            <p:extLst>
              <p:ext uri="{D42A27DB-BD31-4B8C-83A1-F6EECF244321}">
                <p14:modId xmlns:p14="http://schemas.microsoft.com/office/powerpoint/2010/main" val="1724634103"/>
              </p:ext>
            </p:extLst>
          </p:nvPr>
        </p:nvGraphicFramePr>
        <p:xfrm>
          <a:off x="7582520" y="5740896"/>
          <a:ext cx="4703411" cy="38080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129617"/>
                <a:gridCol w="1573794"/>
              </a:tblGrid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 b="1" dirty="0" err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Призеры</a:t>
                      </a:r>
                      <a:r>
                        <a:rPr sz="2300" b="1" dirty="0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: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23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/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Новосибирск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 b="1"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20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г. Иннополис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Санкт-Петербург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Железногорск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Москва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г. Первоуральск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Томск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Екатеринбург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  <a:tr h="380802"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Красноярск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23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0" marR="0" marT="0" marB="0" anchor="b" horzOverflow="overflow">
                    <a:lnL w="1270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12700">
                      <a:solidFill>
                        <a:srgbClr val="A7A7A7"/>
                      </a:solidFill>
                      <a:miter lim="400000"/>
                    </a:lnT>
                    <a:lnB w="12700">
                      <a:solidFill>
                        <a:srgbClr val="A7A7A7"/>
                      </a:solidFill>
                      <a:miter lim="400000"/>
                    </a:lnB>
                    <a:gradFill flip="none" rotWithShape="1">
                      <a:gsLst>
                        <a:gs pos="0">
                          <a:srgbClr val="FFF3BA"/>
                        </a:gs>
                        <a:gs pos="35000">
                          <a:srgbClr val="FFF6CE"/>
                        </a:gs>
                        <a:gs pos="100000">
                          <a:srgbClr val="FFFBED"/>
                        </a:gs>
                      </a:gsLst>
                      <a:lin ang="162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6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7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48" name="2D‑столбчатая диаграмма"/>
          <p:cNvGraphicFramePr/>
          <p:nvPr/>
        </p:nvGraphicFramePr>
        <p:xfrm>
          <a:off x="94503" y="690217"/>
          <a:ext cx="12746243" cy="862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9" name="716"/>
          <p:cNvSpPr txBox="1"/>
          <p:nvPr/>
        </p:nvSpPr>
        <p:spPr>
          <a:xfrm>
            <a:off x="1434366" y="1365886"/>
            <a:ext cx="622708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716</a:t>
            </a:r>
          </a:p>
        </p:txBody>
      </p:sp>
      <p:sp>
        <p:nvSpPr>
          <p:cNvPr id="350" name="674"/>
          <p:cNvSpPr txBox="1"/>
          <p:nvPr/>
        </p:nvSpPr>
        <p:spPr>
          <a:xfrm>
            <a:off x="3456737" y="1851180"/>
            <a:ext cx="622707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674</a:t>
            </a:r>
          </a:p>
        </p:txBody>
      </p:sp>
      <p:sp>
        <p:nvSpPr>
          <p:cNvPr id="351" name="351"/>
          <p:cNvSpPr txBox="1"/>
          <p:nvPr/>
        </p:nvSpPr>
        <p:spPr>
          <a:xfrm>
            <a:off x="5480518" y="5130410"/>
            <a:ext cx="622708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351</a:t>
            </a:r>
          </a:p>
        </p:txBody>
      </p:sp>
      <p:sp>
        <p:nvSpPr>
          <p:cNvPr id="352" name="306"/>
          <p:cNvSpPr txBox="1"/>
          <p:nvPr/>
        </p:nvSpPr>
        <p:spPr>
          <a:xfrm>
            <a:off x="7462093" y="5574056"/>
            <a:ext cx="622707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306</a:t>
            </a:r>
          </a:p>
        </p:txBody>
      </p:sp>
      <p:sp>
        <p:nvSpPr>
          <p:cNvPr id="353" name="223"/>
          <p:cNvSpPr txBox="1"/>
          <p:nvPr/>
        </p:nvSpPr>
        <p:spPr>
          <a:xfrm>
            <a:off x="11526889" y="6420822"/>
            <a:ext cx="622707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223</a:t>
            </a:r>
          </a:p>
        </p:txBody>
      </p:sp>
      <p:sp>
        <p:nvSpPr>
          <p:cNvPr id="354" name="Элементы экосистемы и их взаимодействие"/>
          <p:cNvSpPr txBox="1"/>
          <p:nvPr/>
        </p:nvSpPr>
        <p:spPr>
          <a:xfrm>
            <a:off x="147303" y="109061"/>
            <a:ext cx="9292243" cy="5420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ТОП-5 регионов по количеству участников 2-го этапа </a:t>
            </a:r>
          </a:p>
        </p:txBody>
      </p:sp>
      <p:sp>
        <p:nvSpPr>
          <p:cNvPr id="355" name="255"/>
          <p:cNvSpPr txBox="1"/>
          <p:nvPr/>
        </p:nvSpPr>
        <p:spPr>
          <a:xfrm>
            <a:off x="9544665" y="6061078"/>
            <a:ext cx="622707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255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8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9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Элементы экосистемы и их взаимодействие"/>
          <p:cNvSpPr txBox="1"/>
          <p:nvPr/>
        </p:nvSpPr>
        <p:spPr>
          <a:xfrm>
            <a:off x="184744" y="80150"/>
            <a:ext cx="9353392" cy="9992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Соотношение участников второго этапа к участникам первого этапа в регионах - лидерах (в процентах)</a:t>
            </a:r>
          </a:p>
        </p:txBody>
      </p:sp>
      <p:graphicFrame>
        <p:nvGraphicFramePr>
          <p:cNvPr id="361" name="2D‑столбчатая диаграмма"/>
          <p:cNvGraphicFramePr/>
          <p:nvPr/>
        </p:nvGraphicFramePr>
        <p:xfrm>
          <a:off x="40106" y="1211283"/>
          <a:ext cx="12416272" cy="8194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2" name="64.5%"/>
          <p:cNvSpPr txBox="1"/>
          <p:nvPr/>
        </p:nvSpPr>
        <p:spPr>
          <a:xfrm>
            <a:off x="1390933" y="1613327"/>
            <a:ext cx="1012241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64.5%</a:t>
            </a:r>
          </a:p>
        </p:txBody>
      </p:sp>
      <p:sp>
        <p:nvSpPr>
          <p:cNvPr id="363" name="56.4%"/>
          <p:cNvSpPr txBox="1"/>
          <p:nvPr/>
        </p:nvSpPr>
        <p:spPr>
          <a:xfrm>
            <a:off x="3751962" y="2501644"/>
            <a:ext cx="1012241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56.4%</a:t>
            </a:r>
          </a:p>
        </p:txBody>
      </p:sp>
      <p:sp>
        <p:nvSpPr>
          <p:cNvPr id="364" name="55%"/>
          <p:cNvSpPr txBox="1"/>
          <p:nvPr/>
        </p:nvSpPr>
        <p:spPr>
          <a:xfrm>
            <a:off x="6277928" y="2651411"/>
            <a:ext cx="758038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55%</a:t>
            </a:r>
          </a:p>
        </p:txBody>
      </p:sp>
      <p:sp>
        <p:nvSpPr>
          <p:cNvPr id="365" name="45%"/>
          <p:cNvSpPr txBox="1"/>
          <p:nvPr/>
        </p:nvSpPr>
        <p:spPr>
          <a:xfrm>
            <a:off x="8634176" y="3812109"/>
            <a:ext cx="758039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45%</a:t>
            </a:r>
          </a:p>
        </p:txBody>
      </p:sp>
      <p:sp>
        <p:nvSpPr>
          <p:cNvPr id="366" name="15.7%"/>
          <p:cNvSpPr txBox="1"/>
          <p:nvPr/>
        </p:nvSpPr>
        <p:spPr>
          <a:xfrm>
            <a:off x="10878393" y="6940622"/>
            <a:ext cx="1012242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/>
            </a:lvl1pPr>
          </a:lstStyle>
          <a:p>
            <a:r>
              <a:t>15.7%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9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0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Элементы экосистемы и их взаимодействие"/>
          <p:cNvSpPr txBox="1"/>
          <p:nvPr/>
        </p:nvSpPr>
        <p:spPr>
          <a:xfrm>
            <a:off x="84123" y="47096"/>
            <a:ext cx="9353392" cy="9992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Топ - 5 регионов по количеству финалистов.</a:t>
            </a:r>
          </a:p>
          <a:p>
            <a: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Общее количество финалистов - 1016</a:t>
            </a:r>
          </a:p>
        </p:txBody>
      </p:sp>
      <p:graphicFrame>
        <p:nvGraphicFramePr>
          <p:cNvPr id="372" name="2D‑столбчатая диаграмма"/>
          <p:cNvGraphicFramePr/>
          <p:nvPr/>
        </p:nvGraphicFramePr>
        <p:xfrm>
          <a:off x="43635" y="1691664"/>
          <a:ext cx="12422896" cy="7858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3" name="180"/>
          <p:cNvSpPr txBox="1"/>
          <p:nvPr/>
        </p:nvSpPr>
        <p:spPr>
          <a:xfrm>
            <a:off x="1504456" y="1544366"/>
            <a:ext cx="62284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180</a:t>
            </a:r>
          </a:p>
        </p:txBody>
      </p:sp>
      <p:sp>
        <p:nvSpPr>
          <p:cNvPr id="374" name="136"/>
          <p:cNvSpPr txBox="1"/>
          <p:nvPr/>
        </p:nvSpPr>
        <p:spPr>
          <a:xfrm>
            <a:off x="3879577" y="3257548"/>
            <a:ext cx="62284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136</a:t>
            </a:r>
          </a:p>
        </p:txBody>
      </p:sp>
      <p:sp>
        <p:nvSpPr>
          <p:cNvPr id="375" name="103"/>
          <p:cNvSpPr txBox="1"/>
          <p:nvPr/>
        </p:nvSpPr>
        <p:spPr>
          <a:xfrm>
            <a:off x="6279877" y="4641848"/>
            <a:ext cx="622846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103</a:t>
            </a:r>
          </a:p>
        </p:txBody>
      </p:sp>
      <p:sp>
        <p:nvSpPr>
          <p:cNvPr id="376" name="60"/>
          <p:cNvSpPr txBox="1"/>
          <p:nvPr/>
        </p:nvSpPr>
        <p:spPr>
          <a:xfrm>
            <a:off x="8714133" y="6273798"/>
            <a:ext cx="45333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60</a:t>
            </a:r>
          </a:p>
        </p:txBody>
      </p:sp>
      <p:sp>
        <p:nvSpPr>
          <p:cNvPr id="377" name="57"/>
          <p:cNvSpPr txBox="1"/>
          <p:nvPr/>
        </p:nvSpPr>
        <p:spPr>
          <a:xfrm>
            <a:off x="11063633" y="6445248"/>
            <a:ext cx="453332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57</a:t>
            </a:r>
          </a:p>
        </p:txBody>
      </p:sp>
      <p:sp>
        <p:nvSpPr>
          <p:cNvPr id="378" name="http://nti-contest.ru/finalists2019/"/>
          <p:cNvSpPr txBox="1"/>
          <p:nvPr/>
        </p:nvSpPr>
        <p:spPr>
          <a:xfrm>
            <a:off x="7540293" y="1273767"/>
            <a:ext cx="4502349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http://nti-contest.ru/finalists2019/</a:t>
            </a:r>
          </a:p>
        </p:txBody>
      </p:sp>
      <p:sp>
        <p:nvSpPr>
          <p:cNvPr id="379" name="Процент качества 26,7 %"/>
          <p:cNvSpPr txBox="1"/>
          <p:nvPr/>
        </p:nvSpPr>
        <p:spPr>
          <a:xfrm>
            <a:off x="2535360" y="1311867"/>
            <a:ext cx="376847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Процент качества 26,7 %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2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3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483592" y="590157"/>
            <a:ext cx="12211495" cy="8189089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Элементы экосистемы и их взаимодействие"/>
          <p:cNvSpPr txBox="1"/>
          <p:nvPr/>
        </p:nvSpPr>
        <p:spPr>
          <a:xfrm>
            <a:off x="483593" y="326496"/>
            <a:ext cx="4133284" cy="542076"/>
          </a:xfrm>
          <a:prstGeom prst="rect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100" b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Распределенный финал </a:t>
            </a:r>
          </a:p>
        </p:txBody>
      </p:sp>
      <p:graphicFrame>
        <p:nvGraphicFramePr>
          <p:cNvPr id="385" name="Таблица"/>
          <p:cNvGraphicFramePr/>
          <p:nvPr/>
        </p:nvGraphicFramePr>
        <p:xfrm>
          <a:off x="940096" y="1528535"/>
          <a:ext cx="7847541" cy="285710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615847"/>
                <a:gridCol w="2615847"/>
                <a:gridCol w="2615847"/>
              </a:tblGrid>
              <a:tr h="551106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Профиль в НСО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Кол-во из НСО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Кол-во из других регионов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</a:tr>
              <a:tr h="792306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Нейротехнологии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0-8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</a:tr>
              <a:tr h="728261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Нанотехнологии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10-14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</a:tr>
              <a:tr h="696461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Редактирование генома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6" name="Таблица"/>
          <p:cNvGraphicFramePr/>
          <p:nvPr/>
        </p:nvGraphicFramePr>
        <p:xfrm>
          <a:off x="1143704" y="5435600"/>
          <a:ext cx="9134562" cy="197456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4567281"/>
                <a:gridCol w="4567281"/>
              </a:tblGrid>
              <a:tr h="546542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Кол-во человек, отправляемых в другие регионы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Регионы (площадки/города)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CADFFF"/>
                    </a:solidFill>
                  </a:tcPr>
                </a:tc>
              </a:tr>
              <a:tr h="1273528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133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Иннополис, Москва, Томск, Иркутск, Владивосток, Санкт-Петербург, Великий Новгород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E6F0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9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0" name="Снимок экрана 2019-02-14 в 8.31.35.png" descr="Снимок экрана 2019-02-14 в 8.31.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5736" y="2569443"/>
            <a:ext cx="12141669" cy="3009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Снимок экрана 2019-02-14 в 8.32.26.png" descr="Снимок экрана 2019-02-14 в 8.32.2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754" y="16088"/>
            <a:ext cx="11772903" cy="2692402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Активное участие в подготовки финалистов региона по профилю БДиМО"/>
          <p:cNvSpPr txBox="1"/>
          <p:nvPr/>
        </p:nvSpPr>
        <p:spPr>
          <a:xfrm>
            <a:off x="1094580" y="5863320"/>
            <a:ext cx="10815638" cy="479426"/>
          </a:xfrm>
          <a:prstGeom prst="rect">
            <a:avLst/>
          </a:prstGeom>
          <a:gradFill>
            <a:gsLst>
              <a:gs pos="0">
                <a:srgbClr val="FFF3BA"/>
              </a:gs>
              <a:gs pos="35000">
                <a:srgbClr val="FFF6CE"/>
              </a:gs>
              <a:gs pos="100000">
                <a:srgbClr val="FFFBED"/>
              </a:gs>
            </a:gsLst>
            <a:lin ang="16200000"/>
          </a:gradFill>
          <a:ln>
            <a:solidFill>
              <a:srgbClr val="F9E12C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Активное участие в подготовке финалистов региона по профилю БДиМО</a:t>
            </a:r>
          </a:p>
        </p:txBody>
      </p:sp>
      <p:sp>
        <p:nvSpPr>
          <p:cNvPr id="393" name="Активное участие в региональных мероприятия по формированию команд, встречи по профилям: ИЭС, ТБС, Композитные технологии"/>
          <p:cNvSpPr txBox="1"/>
          <p:nvPr/>
        </p:nvSpPr>
        <p:spPr>
          <a:xfrm>
            <a:off x="1094580" y="6827457"/>
            <a:ext cx="11168460" cy="847726"/>
          </a:xfrm>
          <a:prstGeom prst="rect">
            <a:avLst/>
          </a:prstGeom>
          <a:gradFill>
            <a:gsLst>
              <a:gs pos="0">
                <a:srgbClr val="FFF3BA"/>
              </a:gs>
              <a:gs pos="35000">
                <a:srgbClr val="FFF6CE"/>
              </a:gs>
              <a:gs pos="100000">
                <a:srgbClr val="FFFBED"/>
              </a:gs>
            </a:gsLst>
            <a:lin ang="16200000"/>
          </a:gradFill>
          <a:ln>
            <a:solidFill>
              <a:srgbClr val="F9E12C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 err="1"/>
              <a:t>Активное</a:t>
            </a:r>
            <a:r>
              <a:rPr dirty="0"/>
              <a:t> </a:t>
            </a:r>
            <a:r>
              <a:rPr dirty="0" err="1"/>
              <a:t>участие</a:t>
            </a:r>
            <a:r>
              <a:rPr dirty="0"/>
              <a:t> в </a:t>
            </a:r>
            <a:r>
              <a:rPr dirty="0" err="1"/>
              <a:t>региональных</a:t>
            </a:r>
            <a:r>
              <a:rPr dirty="0"/>
              <a:t> </a:t>
            </a:r>
            <a:r>
              <a:rPr dirty="0" err="1" smtClean="0"/>
              <a:t>мероприятия</a:t>
            </a:r>
            <a:r>
              <a:rPr lang="ru-RU" dirty="0" smtClean="0"/>
              <a:t>х</a:t>
            </a:r>
            <a:r>
              <a:rPr dirty="0" smtClean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формированию</a:t>
            </a:r>
            <a:r>
              <a:rPr dirty="0"/>
              <a:t> </a:t>
            </a:r>
            <a:r>
              <a:rPr dirty="0" err="1"/>
              <a:t>команд</a:t>
            </a:r>
            <a:r>
              <a:rPr dirty="0"/>
              <a:t>, </a:t>
            </a:r>
            <a:r>
              <a:rPr dirty="0" err="1"/>
              <a:t>встречи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профилям</a:t>
            </a:r>
            <a:r>
              <a:rPr dirty="0"/>
              <a:t>: ИЭС, ТБС, </a:t>
            </a:r>
            <a:r>
              <a:rPr dirty="0" err="1"/>
              <a:t>Композитные</a:t>
            </a:r>
            <a:r>
              <a:rPr dirty="0"/>
              <a:t> </a:t>
            </a:r>
            <a:r>
              <a:rPr dirty="0" err="1"/>
              <a:t>технологии</a:t>
            </a:r>
            <a:endParaRPr dirty="0"/>
          </a:p>
        </p:txBody>
      </p:sp>
      <p:sp>
        <p:nvSpPr>
          <p:cNvPr id="394" name="Активное участие в региональных форматах: ГрандХакатон, УЧСИБ, Технопром"/>
          <p:cNvSpPr txBox="1"/>
          <p:nvPr/>
        </p:nvSpPr>
        <p:spPr>
          <a:xfrm>
            <a:off x="618925" y="8249123"/>
            <a:ext cx="11766948" cy="479426"/>
          </a:xfrm>
          <a:prstGeom prst="rect">
            <a:avLst/>
          </a:prstGeom>
          <a:gradFill>
            <a:gsLst>
              <a:gs pos="0">
                <a:srgbClr val="FFF3BA"/>
              </a:gs>
              <a:gs pos="35000">
                <a:srgbClr val="FFF6CE"/>
              </a:gs>
              <a:gs pos="100000">
                <a:srgbClr val="FFFBED"/>
              </a:gs>
            </a:gsLst>
            <a:lin ang="16200000"/>
          </a:gradFill>
          <a:ln>
            <a:solidFill>
              <a:srgbClr val="F9E12C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 err="1"/>
              <a:t>Активное</a:t>
            </a:r>
            <a:r>
              <a:rPr dirty="0"/>
              <a:t> </a:t>
            </a:r>
            <a:r>
              <a:rPr dirty="0" err="1"/>
              <a:t>участие</a:t>
            </a:r>
            <a:r>
              <a:rPr dirty="0"/>
              <a:t> в </a:t>
            </a:r>
            <a:r>
              <a:rPr dirty="0" err="1"/>
              <a:t>региональных</a:t>
            </a:r>
            <a:r>
              <a:rPr dirty="0"/>
              <a:t> </a:t>
            </a:r>
            <a:r>
              <a:rPr dirty="0" err="1"/>
              <a:t>форматах</a:t>
            </a:r>
            <a:r>
              <a:rPr dirty="0"/>
              <a:t>: </a:t>
            </a:r>
            <a:r>
              <a:rPr dirty="0" err="1"/>
              <a:t>ГрандХакатон</a:t>
            </a:r>
            <a:r>
              <a:rPr dirty="0"/>
              <a:t>, УЧСИБ, </a:t>
            </a:r>
            <a:r>
              <a:rPr dirty="0" err="1"/>
              <a:t>Технопром</a:t>
            </a:r>
            <a:endParaRPr dirty="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Создание приложений VR"/>
          <p:cNvSpPr txBox="1"/>
          <p:nvPr/>
        </p:nvSpPr>
        <p:spPr>
          <a:xfrm>
            <a:off x="2475949" y="1777418"/>
            <a:ext cx="4087369" cy="11221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Создание приложений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виртуальной и дополненной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реальности</a:t>
            </a:r>
          </a:p>
        </p:txBody>
      </p:sp>
      <p:sp>
        <p:nvSpPr>
          <p:cNvPr id="397" name="Создание приложений VR"/>
          <p:cNvSpPr txBox="1"/>
          <p:nvPr/>
        </p:nvSpPr>
        <p:spPr>
          <a:xfrm>
            <a:off x="2439357" y="7376702"/>
            <a:ext cx="2985975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Большие данные и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 машинное обучение</a:t>
            </a:r>
          </a:p>
        </p:txBody>
      </p:sp>
      <p:sp>
        <p:nvSpPr>
          <p:cNvPr id="398" name="Создание приложений VR"/>
          <p:cNvSpPr txBox="1"/>
          <p:nvPr/>
        </p:nvSpPr>
        <p:spPr>
          <a:xfrm>
            <a:off x="2467085" y="8573028"/>
            <a:ext cx="3759633" cy="4363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Искусственный интеллект</a:t>
            </a:r>
          </a:p>
        </p:txBody>
      </p:sp>
      <p:sp>
        <p:nvSpPr>
          <p:cNvPr id="399" name="Создание приложений VR"/>
          <p:cNvSpPr txBox="1"/>
          <p:nvPr/>
        </p:nvSpPr>
        <p:spPr>
          <a:xfrm>
            <a:off x="8895829" y="5373550"/>
            <a:ext cx="3392381" cy="11221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Передовые производственные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технологии</a:t>
            </a:r>
          </a:p>
        </p:txBody>
      </p:sp>
      <p:sp>
        <p:nvSpPr>
          <p:cNvPr id="400" name="Создание приложений VR"/>
          <p:cNvSpPr txBox="1"/>
          <p:nvPr/>
        </p:nvSpPr>
        <p:spPr>
          <a:xfrm>
            <a:off x="10150118" y="2064744"/>
            <a:ext cx="2001928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Композитные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 технологии</a:t>
            </a:r>
          </a:p>
        </p:txBody>
      </p:sp>
      <p:sp>
        <p:nvSpPr>
          <p:cNvPr id="401" name="Подготовка по профилям Олимпиады НТИ…"/>
          <p:cNvSpPr txBox="1"/>
          <p:nvPr/>
        </p:nvSpPr>
        <p:spPr>
          <a:xfrm>
            <a:off x="316301" y="293521"/>
            <a:ext cx="661446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Подготовка по профилям Олимпиады НТИ</a:t>
            </a:r>
          </a:p>
          <a:p>
            <a:r>
              <a:t>на базе МАОУ «Лицей №176» </a:t>
            </a:r>
          </a:p>
        </p:txBody>
      </p:sp>
      <p:pic>
        <p:nvPicPr>
          <p:cNvPr id="402" name="Снимок экрана 2019-10-09 в 23.31.04.png" descr="Снимок экрана 2019-10-09 в 23.31.0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415" y="7264699"/>
            <a:ext cx="2255876" cy="2197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Снимок экрана 2019-10-09 в 23.31.46.png" descr="Снимок экрана 2019-10-09 в 23.31.4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4412" y="1545052"/>
            <a:ext cx="1929284" cy="2463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Снимок экрана 2019-10-09 в 23.31.41.png" descr="Снимок экрана 2019-10-09 в 23.31.4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69452" y="4625677"/>
            <a:ext cx="1929283" cy="213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Снимок экрана 2019-10-09 в 23.31.35.png" descr="Снимок экрана 2019-10-09 в 23.31.35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7729" y="4430769"/>
            <a:ext cx="1823248" cy="2520666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Создание приложений VR"/>
          <p:cNvSpPr txBox="1"/>
          <p:nvPr/>
        </p:nvSpPr>
        <p:spPr>
          <a:xfrm>
            <a:off x="2807514" y="4672681"/>
            <a:ext cx="2885390" cy="11221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Интеллектуальные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робототехнические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системы</a:t>
            </a:r>
          </a:p>
        </p:txBody>
      </p:sp>
      <p:pic>
        <p:nvPicPr>
          <p:cNvPr id="407" name="Снимок экрана 2019-10-09 в 23.31.30.png" descr="Снимок экрана 2019-10-09 в 23.31.3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189020" y="1415289"/>
            <a:ext cx="2746959" cy="2723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Снимок экрана 2019-10-09 в 23.31.24.png" descr="Снимок экрана 2019-10-09 в 23.31.2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315370" y="7063039"/>
            <a:ext cx="2036228" cy="2150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Снимок экрана 2019-10-09 в 23.38.03.png" descr="Снимок экрана 2019-10-09 в 23.38.03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950345" y="7063039"/>
            <a:ext cx="1929283" cy="21993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Подготовка по профилям Олимпиады НТИ…"/>
          <p:cNvSpPr txBox="1"/>
          <p:nvPr/>
        </p:nvSpPr>
        <p:spPr>
          <a:xfrm>
            <a:off x="316301" y="293521"/>
            <a:ext cx="661446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Подготовка по профилям Олимпиады НТИ</a:t>
            </a:r>
          </a:p>
          <a:p>
            <a:r>
              <a:t>на базе МАОУ «Лицей №176» </a:t>
            </a:r>
          </a:p>
        </p:txBody>
      </p:sp>
      <p:sp>
        <p:nvSpPr>
          <p:cNvPr id="412" name="Создание приложений VR"/>
          <p:cNvSpPr txBox="1"/>
          <p:nvPr/>
        </p:nvSpPr>
        <p:spPr>
          <a:xfrm>
            <a:off x="3416806" y="1772321"/>
            <a:ext cx="1929283" cy="4363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Умный город</a:t>
            </a:r>
          </a:p>
        </p:txBody>
      </p:sp>
      <p:sp>
        <p:nvSpPr>
          <p:cNvPr id="413" name="Создание приложений VR"/>
          <p:cNvSpPr txBox="1"/>
          <p:nvPr/>
        </p:nvSpPr>
        <p:spPr>
          <a:xfrm>
            <a:off x="8955478" y="7841511"/>
            <a:ext cx="2689810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Информационная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безопасность</a:t>
            </a:r>
          </a:p>
        </p:txBody>
      </p:sp>
      <p:sp>
        <p:nvSpPr>
          <p:cNvPr id="414" name="Создание приложений VR"/>
          <p:cNvSpPr txBox="1"/>
          <p:nvPr/>
        </p:nvSpPr>
        <p:spPr>
          <a:xfrm>
            <a:off x="3306764" y="2763475"/>
            <a:ext cx="2379676" cy="4363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Интернет вещей</a:t>
            </a:r>
          </a:p>
        </p:txBody>
      </p:sp>
      <p:pic>
        <p:nvPicPr>
          <p:cNvPr id="415" name="Снимок экрана 2019-10-09 в 23.39.28.png" descr="Снимок экрана 2019-10-09 в 23.39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401" y="1504162"/>
            <a:ext cx="2628901" cy="316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Снимок экрана 2019-10-09 в 23.31.10.png" descr="Снимок экрана 2019-10-09 в 23.31.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75141" y="1646548"/>
            <a:ext cx="2747549" cy="2847916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Создание приложений VR"/>
          <p:cNvSpPr txBox="1"/>
          <p:nvPr/>
        </p:nvSpPr>
        <p:spPr>
          <a:xfrm>
            <a:off x="9611391" y="2680858"/>
            <a:ext cx="2168729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Летательная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робототехника</a:t>
            </a:r>
          </a:p>
        </p:txBody>
      </p:sp>
      <p:sp>
        <p:nvSpPr>
          <p:cNvPr id="418" name="Создание приложений VR"/>
          <p:cNvSpPr txBox="1"/>
          <p:nvPr/>
        </p:nvSpPr>
        <p:spPr>
          <a:xfrm>
            <a:off x="9611391" y="1692994"/>
            <a:ext cx="3244140" cy="7792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Беспилотные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авиационные системы</a:t>
            </a:r>
          </a:p>
        </p:txBody>
      </p:sp>
      <p:pic>
        <p:nvPicPr>
          <p:cNvPr id="419" name="Снимок экрана 2019-10-09 в 23.31.51.png" descr="Снимок экрана 2019-10-09 в 23.31.5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0110" y="5752316"/>
            <a:ext cx="2767484" cy="3228730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Создание приложений VR"/>
          <p:cNvSpPr txBox="1"/>
          <p:nvPr/>
        </p:nvSpPr>
        <p:spPr>
          <a:xfrm>
            <a:off x="3604830" y="6104511"/>
            <a:ext cx="2168729" cy="7792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Подводная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робототехника</a:t>
            </a:r>
          </a:p>
        </p:txBody>
      </p:sp>
      <p:sp>
        <p:nvSpPr>
          <p:cNvPr id="421" name="Создание приложений VR"/>
          <p:cNvSpPr txBox="1"/>
          <p:nvPr/>
        </p:nvSpPr>
        <p:spPr>
          <a:xfrm>
            <a:off x="8755868" y="5841890"/>
            <a:ext cx="3879775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Автономные транспортные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 системы</a:t>
            </a:r>
          </a:p>
        </p:txBody>
      </p:sp>
      <p:sp>
        <p:nvSpPr>
          <p:cNvPr id="422" name="Бухаммер…"/>
          <p:cNvSpPr txBox="1"/>
          <p:nvPr/>
        </p:nvSpPr>
        <p:spPr>
          <a:xfrm>
            <a:off x="6654582" y="5754095"/>
            <a:ext cx="1988668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solidFill>
                  <a:schemeClr val="accent2"/>
                </a:solidFill>
              </a:defRPr>
            </a:pPr>
            <a:r>
              <a:t>Бухаммер </a:t>
            </a:r>
          </a:p>
          <a:p>
            <a:pPr>
              <a:defRPr sz="2800">
                <a:solidFill>
                  <a:schemeClr val="accent2"/>
                </a:solidFill>
              </a:defRPr>
            </a:pPr>
            <a:r>
              <a:t>Егор</a:t>
            </a:r>
          </a:p>
        </p:txBody>
      </p:sp>
      <p:sp>
        <p:nvSpPr>
          <p:cNvPr id="423" name="Шаталов…"/>
          <p:cNvSpPr txBox="1"/>
          <p:nvPr/>
        </p:nvSpPr>
        <p:spPr>
          <a:xfrm>
            <a:off x="6675636" y="7753716"/>
            <a:ext cx="1708100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>
                <a:solidFill>
                  <a:schemeClr val="accent2"/>
                </a:solidFill>
              </a:defRPr>
            </a:pPr>
            <a:r>
              <a:t>Шаталов</a:t>
            </a:r>
          </a:p>
          <a:p>
            <a:pPr>
              <a:defRPr sz="2800">
                <a:solidFill>
                  <a:schemeClr val="accent2"/>
                </a:solidFill>
              </a:defRPr>
            </a:pPr>
            <a:r>
              <a:t>Виталий</a:t>
            </a:r>
          </a:p>
        </p:txBody>
      </p:sp>
      <p:sp>
        <p:nvSpPr>
          <p:cNvPr id="424" name="Создание приложений VR"/>
          <p:cNvSpPr txBox="1"/>
          <p:nvPr/>
        </p:nvSpPr>
        <p:spPr>
          <a:xfrm>
            <a:off x="3604830" y="7242441"/>
            <a:ext cx="2168729" cy="7792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Надводная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робототехника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7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28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Элементы экосистемы и их взаимодействие"/>
          <p:cNvSpPr txBox="1"/>
          <p:nvPr/>
        </p:nvSpPr>
        <p:spPr>
          <a:xfrm>
            <a:off x="129752" y="240938"/>
            <a:ext cx="8783595" cy="779297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Результаты участия </a:t>
            </a:r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МАОУ «Лицей №176» в Олимпиаде НТИ</a:t>
            </a:r>
          </a:p>
        </p:txBody>
      </p:sp>
      <p:sp>
        <p:nvSpPr>
          <p:cNvPr id="430" name="Элементы экосистемы и их взаимодействие"/>
          <p:cNvSpPr txBox="1"/>
          <p:nvPr/>
        </p:nvSpPr>
        <p:spPr>
          <a:xfrm>
            <a:off x="169607" y="1438131"/>
            <a:ext cx="2535642" cy="4363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Сезон 17-18</a:t>
            </a:r>
          </a:p>
        </p:txBody>
      </p:sp>
      <p:sp>
        <p:nvSpPr>
          <p:cNvPr id="431" name="Элементы экосистемы и их взаимодействие"/>
          <p:cNvSpPr txBox="1"/>
          <p:nvPr/>
        </p:nvSpPr>
        <p:spPr>
          <a:xfrm>
            <a:off x="269452" y="5303159"/>
            <a:ext cx="2535641" cy="436396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Сезон 18-19</a:t>
            </a:r>
          </a:p>
        </p:txBody>
      </p:sp>
      <p:graphicFrame>
        <p:nvGraphicFramePr>
          <p:cNvPr id="432" name="Таблица"/>
          <p:cNvGraphicFramePr/>
          <p:nvPr/>
        </p:nvGraphicFramePr>
        <p:xfrm>
          <a:off x="213544" y="2135788"/>
          <a:ext cx="9964235" cy="290611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276205"/>
                <a:gridCol w="1508307"/>
                <a:gridCol w="3311401"/>
                <a:gridCol w="1883512"/>
                <a:gridCol w="1984810"/>
              </a:tblGrid>
              <a:tr h="1149727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 участников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Возрастная категория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Популярные профили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прохождения во второй этап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% прохождения в </a:t>
                      </a:r>
                    </a:p>
                    <a:p>
                      <a:pPr>
                        <a:def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финал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</a:tr>
              <a:tr h="1756384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8-11 классы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7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«Большие данные и машинное обучение», «Интеллектуальные робототехнические системы», «Беспилотные авиационные системы»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3" name="Таблица"/>
          <p:cNvGraphicFramePr/>
          <p:nvPr/>
        </p:nvGraphicFramePr>
        <p:xfrm>
          <a:off x="263467" y="6102416"/>
          <a:ext cx="9976935" cy="276251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270165"/>
                <a:gridCol w="1501169"/>
                <a:gridCol w="3366593"/>
                <a:gridCol w="1854573"/>
                <a:gridCol w="1984435"/>
              </a:tblGrid>
              <a:tr h="1029689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Всего участников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Возрастная категория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Популярные профили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прохождения во второй этап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% прохождения в </a:t>
                      </a:r>
                    </a:p>
                    <a:p>
                      <a:pPr>
                        <a:def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финал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</a:tr>
              <a:tr h="1732823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8-10 классы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«Водные робототехнические системы», «Технологии беспроводной связи», «Виртуальная реальность», «Интеллектуальные энергетические системы»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rPr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700">
                      <a:solidFill>
                        <a:srgbClr val="FFFFFF"/>
                      </a:solidFill>
                    </a:lnT>
                    <a:lnB w="12700">
                      <a:solidFill>
                        <a:srgbClr val="FFFFFF"/>
                      </a:solidFill>
                    </a:lnB>
                    <a:solidFill>
                      <a:srgbClr val="FFD8A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6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37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3992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79418" y="8080867"/>
            <a:ext cx="650244" cy="85344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3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4240" y="8797745"/>
            <a:ext cx="650245" cy="85344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442" name="Стрелка вправо 19"/>
          <p:cNvGrpSpPr/>
          <p:nvPr/>
        </p:nvGrpSpPr>
        <p:grpSpPr>
          <a:xfrm>
            <a:off x="1810345" y="4080889"/>
            <a:ext cx="1451164" cy="1201578"/>
            <a:chOff x="-1" y="-1"/>
            <a:chExt cx="1451162" cy="1201577"/>
          </a:xfrm>
        </p:grpSpPr>
        <p:sp>
          <p:nvSpPr>
            <p:cNvPr id="440" name="Стрелка"/>
            <p:cNvSpPr/>
            <p:nvPr/>
          </p:nvSpPr>
          <p:spPr>
            <a:xfrm>
              <a:off x="1" y="-2"/>
              <a:ext cx="1451160" cy="120157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8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41" name="Выбор трека"/>
            <p:cNvSpPr txBox="1"/>
            <p:nvPr/>
          </p:nvSpPr>
          <p:spPr>
            <a:xfrm>
              <a:off x="-2" y="269064"/>
              <a:ext cx="1150768" cy="6634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8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Выбор профиля</a:t>
              </a:r>
            </a:p>
          </p:txBody>
        </p:sp>
      </p:grpSp>
      <p:grpSp>
        <p:nvGrpSpPr>
          <p:cNvPr id="445" name="Стрелка вправо 20"/>
          <p:cNvGrpSpPr/>
          <p:nvPr/>
        </p:nvGrpSpPr>
        <p:grpSpPr>
          <a:xfrm>
            <a:off x="4668200" y="2626208"/>
            <a:ext cx="1339724" cy="587287"/>
            <a:chOff x="0" y="0"/>
            <a:chExt cx="1339723" cy="587286"/>
          </a:xfrm>
        </p:grpSpPr>
        <p:sp>
          <p:nvSpPr>
            <p:cNvPr id="443" name="Стрелка"/>
            <p:cNvSpPr/>
            <p:nvPr/>
          </p:nvSpPr>
          <p:spPr>
            <a:xfrm>
              <a:off x="0" y="-1"/>
              <a:ext cx="1339723" cy="58728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44" name="подготовка"/>
            <p:cNvSpPr txBox="1"/>
            <p:nvPr/>
          </p:nvSpPr>
          <p:spPr>
            <a:xfrm>
              <a:off x="-1" y="127016"/>
              <a:ext cx="1192903" cy="333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подготовка</a:t>
              </a:r>
            </a:p>
          </p:txBody>
        </p:sp>
      </p:grpSp>
      <p:grpSp>
        <p:nvGrpSpPr>
          <p:cNvPr id="448" name="Стрелка вправо 34"/>
          <p:cNvGrpSpPr/>
          <p:nvPr/>
        </p:nvGrpSpPr>
        <p:grpSpPr>
          <a:xfrm>
            <a:off x="4668200" y="3735505"/>
            <a:ext cx="1339724" cy="587286"/>
            <a:chOff x="0" y="0"/>
            <a:chExt cx="1339723" cy="587284"/>
          </a:xfrm>
        </p:grpSpPr>
        <p:sp>
          <p:nvSpPr>
            <p:cNvPr id="446" name="Стрелка"/>
            <p:cNvSpPr/>
            <p:nvPr/>
          </p:nvSpPr>
          <p:spPr>
            <a:xfrm>
              <a:off x="0" y="-1"/>
              <a:ext cx="1339723" cy="58728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47" name="подготовка"/>
            <p:cNvSpPr txBox="1"/>
            <p:nvPr/>
          </p:nvSpPr>
          <p:spPr>
            <a:xfrm>
              <a:off x="-1" y="127016"/>
              <a:ext cx="1192903" cy="333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подготовка</a:t>
              </a:r>
            </a:p>
          </p:txBody>
        </p:sp>
      </p:grpSp>
      <p:grpSp>
        <p:nvGrpSpPr>
          <p:cNvPr id="451" name="Стрелка вправо 35"/>
          <p:cNvGrpSpPr/>
          <p:nvPr/>
        </p:nvGrpSpPr>
        <p:grpSpPr>
          <a:xfrm>
            <a:off x="4735185" y="4844804"/>
            <a:ext cx="1339724" cy="587287"/>
            <a:chOff x="0" y="0"/>
            <a:chExt cx="1339723" cy="587286"/>
          </a:xfrm>
        </p:grpSpPr>
        <p:sp>
          <p:nvSpPr>
            <p:cNvPr id="449" name="Стрелка"/>
            <p:cNvSpPr/>
            <p:nvPr/>
          </p:nvSpPr>
          <p:spPr>
            <a:xfrm>
              <a:off x="0" y="-1"/>
              <a:ext cx="1339723" cy="58728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50" name="подготовка"/>
            <p:cNvSpPr txBox="1"/>
            <p:nvPr/>
          </p:nvSpPr>
          <p:spPr>
            <a:xfrm>
              <a:off x="-1" y="127016"/>
              <a:ext cx="1192903" cy="333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подготовка</a:t>
              </a:r>
            </a:p>
          </p:txBody>
        </p:sp>
      </p:grpSp>
      <p:grpSp>
        <p:nvGrpSpPr>
          <p:cNvPr id="454" name="Стрелка вправо 36"/>
          <p:cNvGrpSpPr/>
          <p:nvPr/>
        </p:nvGrpSpPr>
        <p:grpSpPr>
          <a:xfrm>
            <a:off x="4735185" y="6084609"/>
            <a:ext cx="1339724" cy="587285"/>
            <a:chOff x="0" y="0"/>
            <a:chExt cx="1339723" cy="587284"/>
          </a:xfrm>
        </p:grpSpPr>
        <p:sp>
          <p:nvSpPr>
            <p:cNvPr id="452" name="Стрелка"/>
            <p:cNvSpPr/>
            <p:nvPr/>
          </p:nvSpPr>
          <p:spPr>
            <a:xfrm>
              <a:off x="0" y="-1"/>
              <a:ext cx="1339723" cy="58728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53" name="подготовка"/>
            <p:cNvSpPr txBox="1"/>
            <p:nvPr/>
          </p:nvSpPr>
          <p:spPr>
            <a:xfrm>
              <a:off x="-1" y="127016"/>
              <a:ext cx="1192903" cy="333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4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подготовка</a:t>
              </a:r>
            </a:p>
          </p:txBody>
        </p:sp>
      </p:grpSp>
      <p:pic>
        <p:nvPicPr>
          <p:cNvPr id="455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50800" y="2416630"/>
            <a:ext cx="1116450" cy="992619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56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5474" y="3605005"/>
            <a:ext cx="1116450" cy="992621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57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5474" y="4714302"/>
            <a:ext cx="1116450" cy="992620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58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5474" y="5954105"/>
            <a:ext cx="1116450" cy="992622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5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7716" y="3909509"/>
            <a:ext cx="425315" cy="54378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6616" y="3974762"/>
            <a:ext cx="425315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1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8673" y="4431531"/>
            <a:ext cx="425317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2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7573" y="4496784"/>
            <a:ext cx="425318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3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5659" y="5018806"/>
            <a:ext cx="425315" cy="54378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7573" y="5084059"/>
            <a:ext cx="425318" cy="54378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5517" y="3974762"/>
            <a:ext cx="425316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2644" y="3387487"/>
            <a:ext cx="425315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7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1544" y="3452740"/>
            <a:ext cx="425318" cy="543786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8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62502" y="5279818"/>
            <a:ext cx="425317" cy="54378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69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1162" y="5671334"/>
            <a:ext cx="425317" cy="543787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9246" y="5671334"/>
            <a:ext cx="425318" cy="543787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1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04090" y="1516913"/>
            <a:ext cx="1727835" cy="776835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2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31189" y="2416630"/>
            <a:ext cx="1116449" cy="992619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3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75863" y="3605005"/>
            <a:ext cx="1116449" cy="992621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4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75863" y="4714302"/>
            <a:ext cx="1116449" cy="992620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5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75863" y="5954105"/>
            <a:ext cx="1116449" cy="992622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6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347636" y="1497224"/>
            <a:ext cx="1063283" cy="802728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7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489404" y="2867531"/>
            <a:ext cx="1063287" cy="802729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8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523119" y="4322783"/>
            <a:ext cx="1063286" cy="802730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479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523119" y="5954105"/>
            <a:ext cx="1063286" cy="802730"/>
          </a:xfrm>
          <a:prstGeom prst="rect">
            <a:avLst/>
          </a:prstGeom>
          <a:ln w="12700">
            <a:miter lim="400000"/>
          </a:ln>
          <a:effectLst>
            <a:outerShdw blurRad="533400" dist="4064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80" name="Заголовок 1"/>
          <p:cNvSpPr txBox="1"/>
          <p:nvPr/>
        </p:nvSpPr>
        <p:spPr>
          <a:xfrm>
            <a:off x="-1" y="1292399"/>
            <a:ext cx="5559639" cy="1357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2" tIns="65022" rIns="65022" bIns="65022" anchor="ctr">
            <a:normAutofit/>
          </a:bodyPr>
          <a:lstStyle>
            <a:lvl1pPr defTabSz="1300480">
              <a:defRPr sz="38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8-11 классы</a:t>
            </a:r>
          </a:p>
        </p:txBody>
      </p:sp>
      <p:grpSp>
        <p:nvGrpSpPr>
          <p:cNvPr id="483" name="Овал 57"/>
          <p:cNvGrpSpPr/>
          <p:nvPr/>
        </p:nvGrpSpPr>
        <p:grpSpPr>
          <a:xfrm>
            <a:off x="10394029" y="2930978"/>
            <a:ext cx="2253061" cy="1638592"/>
            <a:chOff x="0" y="-1"/>
            <a:chExt cx="2253059" cy="1638590"/>
          </a:xfrm>
        </p:grpSpPr>
        <p:sp>
          <p:nvSpPr>
            <p:cNvPr id="481" name="Овал"/>
            <p:cNvSpPr/>
            <p:nvPr/>
          </p:nvSpPr>
          <p:spPr>
            <a:xfrm>
              <a:off x="-1" y="-2"/>
              <a:ext cx="2253061" cy="1638592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F7964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2" name="НТИ 2019"/>
            <p:cNvSpPr txBox="1"/>
            <p:nvPr/>
          </p:nvSpPr>
          <p:spPr>
            <a:xfrm>
              <a:off x="329951" y="398671"/>
              <a:ext cx="1593155" cy="8412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НТИ 19/20</a:t>
              </a:r>
            </a:p>
          </p:txBody>
        </p:sp>
      </p:grpSp>
      <p:grpSp>
        <p:nvGrpSpPr>
          <p:cNvPr id="486" name="Овал 58"/>
          <p:cNvGrpSpPr/>
          <p:nvPr/>
        </p:nvGrpSpPr>
        <p:grpSpPr>
          <a:xfrm>
            <a:off x="10239686" y="7334670"/>
            <a:ext cx="2765119" cy="1945827"/>
            <a:chOff x="0" y="0"/>
            <a:chExt cx="2765117" cy="1945825"/>
          </a:xfrm>
        </p:grpSpPr>
        <p:sp>
          <p:nvSpPr>
            <p:cNvPr id="484" name="Овал"/>
            <p:cNvSpPr/>
            <p:nvPr/>
          </p:nvSpPr>
          <p:spPr>
            <a:xfrm>
              <a:off x="-1" y="-1"/>
              <a:ext cx="2765118" cy="1945827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F7964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5" name="НТИ 2020"/>
            <p:cNvSpPr txBox="1"/>
            <p:nvPr/>
          </p:nvSpPr>
          <p:spPr>
            <a:xfrm>
              <a:off x="404940" y="730086"/>
              <a:ext cx="1955234" cy="4856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НТИ 20/21</a:t>
              </a:r>
            </a:p>
          </p:txBody>
        </p:sp>
      </p:grpSp>
      <p:grpSp>
        <p:nvGrpSpPr>
          <p:cNvPr id="489" name="Стрелка вправо 63"/>
          <p:cNvGrpSpPr/>
          <p:nvPr/>
        </p:nvGrpSpPr>
        <p:grpSpPr>
          <a:xfrm>
            <a:off x="8550624" y="3340628"/>
            <a:ext cx="1741004" cy="819299"/>
            <a:chOff x="-1" y="0"/>
            <a:chExt cx="1741003" cy="819297"/>
          </a:xfrm>
        </p:grpSpPr>
        <p:sp>
          <p:nvSpPr>
            <p:cNvPr id="487" name="Стрелка"/>
            <p:cNvSpPr/>
            <p:nvPr/>
          </p:nvSpPr>
          <p:spPr>
            <a:xfrm>
              <a:off x="0" y="-1"/>
              <a:ext cx="1741003" cy="81929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88" name="Участие"/>
            <p:cNvSpPr txBox="1"/>
            <p:nvPr/>
          </p:nvSpPr>
          <p:spPr>
            <a:xfrm>
              <a:off x="-2" y="223974"/>
              <a:ext cx="1536179" cy="371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Участие</a:t>
              </a:r>
            </a:p>
          </p:txBody>
        </p:sp>
      </p:grpSp>
      <p:grpSp>
        <p:nvGrpSpPr>
          <p:cNvPr id="492" name="Стрелка вправо 67"/>
          <p:cNvGrpSpPr/>
          <p:nvPr/>
        </p:nvGrpSpPr>
        <p:grpSpPr>
          <a:xfrm>
            <a:off x="8609526" y="4750521"/>
            <a:ext cx="2505096" cy="2239848"/>
            <a:chOff x="0" y="-1"/>
            <a:chExt cx="2505094" cy="2239847"/>
          </a:xfrm>
        </p:grpSpPr>
        <p:sp>
          <p:nvSpPr>
            <p:cNvPr id="490" name="Стрелка"/>
            <p:cNvSpPr/>
            <p:nvPr/>
          </p:nvSpPr>
          <p:spPr>
            <a:xfrm rot="2327930">
              <a:off x="-25270" y="710274"/>
              <a:ext cx="2555633" cy="81929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91" name="Участие"/>
            <p:cNvSpPr txBox="1"/>
            <p:nvPr/>
          </p:nvSpPr>
          <p:spPr>
            <a:xfrm rot="2327930">
              <a:off x="-2671" y="870079"/>
              <a:ext cx="2350809" cy="371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Участие</a:t>
              </a:r>
            </a:p>
          </p:txBody>
        </p:sp>
      </p:grpSp>
      <p:sp>
        <p:nvSpPr>
          <p:cNvPr id="493" name="Заголовок 1"/>
          <p:cNvSpPr txBox="1"/>
          <p:nvPr/>
        </p:nvSpPr>
        <p:spPr>
          <a:xfrm>
            <a:off x="-1383280" y="6925026"/>
            <a:ext cx="5559644" cy="1357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2" tIns="65022" rIns="65022" bIns="65022" anchor="ctr">
            <a:normAutofit/>
          </a:bodyPr>
          <a:lstStyle>
            <a:lvl1pPr defTabSz="1300480">
              <a:defRPr sz="38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5-7 классы</a:t>
            </a:r>
          </a:p>
        </p:txBody>
      </p:sp>
      <p:grpSp>
        <p:nvGrpSpPr>
          <p:cNvPr id="496" name="Стрелка вправо 69"/>
          <p:cNvGrpSpPr/>
          <p:nvPr/>
        </p:nvGrpSpPr>
        <p:grpSpPr>
          <a:xfrm>
            <a:off x="2098706" y="6925026"/>
            <a:ext cx="2820246" cy="2276042"/>
            <a:chOff x="-1" y="0"/>
            <a:chExt cx="2820245" cy="2276040"/>
          </a:xfrm>
        </p:grpSpPr>
        <p:sp>
          <p:nvSpPr>
            <p:cNvPr id="494" name="Стрелка"/>
            <p:cNvSpPr/>
            <p:nvPr/>
          </p:nvSpPr>
          <p:spPr>
            <a:xfrm rot="19882830">
              <a:off x="129976" y="540126"/>
              <a:ext cx="2560291" cy="119578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95" name="Интеграция и обучение"/>
            <p:cNvSpPr txBox="1"/>
            <p:nvPr/>
          </p:nvSpPr>
          <p:spPr>
            <a:xfrm rot="19882830">
              <a:off x="148238" y="966792"/>
              <a:ext cx="2261344" cy="4856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Junior</a:t>
              </a:r>
            </a:p>
          </p:txBody>
        </p:sp>
      </p:grpSp>
      <p:grpSp>
        <p:nvGrpSpPr>
          <p:cNvPr id="499" name="Стрелка вправо 71"/>
          <p:cNvGrpSpPr/>
          <p:nvPr/>
        </p:nvGrpSpPr>
        <p:grpSpPr>
          <a:xfrm>
            <a:off x="7936155" y="7846726"/>
            <a:ext cx="2150648" cy="819300"/>
            <a:chOff x="-1" y="-1"/>
            <a:chExt cx="2150647" cy="819299"/>
          </a:xfrm>
        </p:grpSpPr>
        <p:sp>
          <p:nvSpPr>
            <p:cNvPr id="497" name="Стрелка"/>
            <p:cNvSpPr/>
            <p:nvPr/>
          </p:nvSpPr>
          <p:spPr>
            <a:xfrm>
              <a:off x="0" y="-2"/>
              <a:ext cx="2150647" cy="819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FF"/>
            </a:solidFill>
            <a:ln w="25400" cap="flat">
              <a:solidFill>
                <a:srgbClr val="8064A2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498" name="Участие"/>
            <p:cNvSpPr txBox="1"/>
            <p:nvPr/>
          </p:nvSpPr>
          <p:spPr>
            <a:xfrm>
              <a:off x="-2" y="223974"/>
              <a:ext cx="1945826" cy="371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5022" tIns="65022" rIns="65022" bIns="65022" numCol="1" anchor="ctr">
              <a:spAutoFit/>
            </a:bodyPr>
            <a:lstStyle>
              <a:lvl1pPr defTabSz="1300480">
                <a:defRPr sz="1600" b="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Участие</a:t>
              </a:r>
            </a:p>
          </p:txBody>
        </p:sp>
      </p:grpSp>
      <p:sp>
        <p:nvSpPr>
          <p:cNvPr id="500" name="Заголовок 1"/>
          <p:cNvSpPr txBox="1"/>
          <p:nvPr/>
        </p:nvSpPr>
        <p:spPr>
          <a:xfrm>
            <a:off x="178858" y="-34185"/>
            <a:ext cx="12647084" cy="1357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65022" tIns="65022" rIns="65022" bIns="65022" anchor="ctr">
            <a:normAutofit/>
          </a:bodyPr>
          <a:lstStyle/>
          <a:p>
            <a:pPr defTabSz="1300480">
              <a:defRPr sz="3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Работа с группами</a:t>
            </a:r>
          </a:p>
          <a:p>
            <a:pPr defTabSz="1300480">
              <a:defRPr sz="3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Олимпиады НТИ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Заголово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3" name="Текстовый блок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04" name="заставка КД.jpg" descr="заставка КД.jpg"/>
          <p:cNvPicPr>
            <a:picLocks noChangeAspect="1"/>
          </p:cNvPicPr>
          <p:nvPr/>
        </p:nvPicPr>
        <p:blipFill>
          <a:blip r:embed="rId2">
            <a:alphaModFix amt="15937"/>
            <a:extLst/>
          </a:blip>
          <a:stretch>
            <a:fillRect/>
          </a:stretch>
        </p:blipFill>
        <p:spPr>
          <a:xfrm>
            <a:off x="-3624766" y="79"/>
            <a:ext cx="17332868" cy="9753442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Расписание занятий"/>
          <p:cNvSpPr txBox="1"/>
          <p:nvPr/>
        </p:nvSpPr>
        <p:spPr>
          <a:xfrm>
            <a:off x="210104" y="116641"/>
            <a:ext cx="3174207" cy="479426"/>
          </a:xfrm>
          <a:prstGeom prst="rect">
            <a:avLst/>
          </a:prstGeom>
          <a:gradFill>
            <a:gsLst>
              <a:gs pos="0">
                <a:srgbClr val="FFF3BA"/>
              </a:gs>
              <a:gs pos="35000">
                <a:srgbClr val="FFF6CE"/>
              </a:gs>
              <a:gs pos="100000">
                <a:srgbClr val="FFFBED"/>
              </a:gs>
            </a:gsLst>
            <a:lin ang="16200000"/>
          </a:gradFill>
          <a:ln>
            <a:solidFill>
              <a:srgbClr val="F9E12C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Расписание занятий </a:t>
            </a:r>
          </a:p>
        </p:txBody>
      </p:sp>
      <p:pic>
        <p:nvPicPr>
          <p:cNvPr id="506" name="Снимок экрана 2019-10-09 в 23.58.10.png" descr="Снимок экрана 2019-10-09 в 23.58.10.png"/>
          <p:cNvPicPr>
            <a:picLocks noChangeAspect="1"/>
          </p:cNvPicPr>
          <p:nvPr/>
        </p:nvPicPr>
        <p:blipFill>
          <a:blip r:embed="rId3">
            <a:extLst/>
          </a:blip>
          <a:srcRect b="92567"/>
          <a:stretch>
            <a:fillRect/>
          </a:stretch>
        </p:blipFill>
        <p:spPr>
          <a:xfrm>
            <a:off x="2803177" y="879311"/>
            <a:ext cx="6495921" cy="59426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Снимок экрана 2019-10-10 в 0.01.38.png" descr="Снимок экрана 2019-10-10 в 0.01.3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1800" y="5105167"/>
            <a:ext cx="10464801" cy="44114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8" name="Снимок экрана 2019-10-09 в 23.58.10.png" descr="Снимок экрана 2019-10-09 в 23.58.10.png"/>
          <p:cNvPicPr>
            <a:picLocks noChangeAspect="1"/>
          </p:cNvPicPr>
          <p:nvPr/>
        </p:nvPicPr>
        <p:blipFill>
          <a:blip r:embed="rId3">
            <a:extLst/>
          </a:blip>
          <a:srcRect t="55952"/>
          <a:stretch>
            <a:fillRect/>
          </a:stretch>
        </p:blipFill>
        <p:spPr>
          <a:xfrm>
            <a:off x="2803177" y="1418828"/>
            <a:ext cx="6495921" cy="35215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Снимок экрана 2019-10-09 в 22.53.06.png" descr="Снимок экрана 2019-10-09 в 22.53.06.png"/>
          <p:cNvPicPr>
            <a:picLocks noChangeAspect="1"/>
          </p:cNvPicPr>
          <p:nvPr/>
        </p:nvPicPr>
        <p:blipFill>
          <a:blip r:embed="rId2">
            <a:extLst/>
          </a:blip>
          <a:srcRect l="52638"/>
          <a:stretch>
            <a:fillRect/>
          </a:stretch>
        </p:blipFill>
        <p:spPr>
          <a:xfrm>
            <a:off x="6684368" y="5905307"/>
            <a:ext cx="6159216" cy="3470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Снимок экрана 2019-10-09 в 22.51.41.png" descr="Снимок экрана 2019-10-09 в 22.51.4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9816" y="1368484"/>
            <a:ext cx="7981323" cy="4200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" name="Снимок экрана 2019-10-09 в 22.54.03.png" descr="Снимок экрана 2019-10-09 в 22.54.0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305" y="142923"/>
            <a:ext cx="6057901" cy="889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" name="Снимок экрана 2019-10-09 в 22.53.06.png" descr="Снимок экрана 2019-10-09 в 22.53.06.png"/>
          <p:cNvPicPr>
            <a:picLocks noChangeAspect="1"/>
          </p:cNvPicPr>
          <p:nvPr/>
        </p:nvPicPr>
        <p:blipFill>
          <a:blip r:embed="rId2">
            <a:extLst/>
          </a:blip>
          <a:srcRect r="48817"/>
          <a:stretch>
            <a:fillRect/>
          </a:stretch>
        </p:blipFill>
        <p:spPr>
          <a:xfrm>
            <a:off x="39655" y="5905307"/>
            <a:ext cx="6656226" cy="3470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Снимок экрана 2019-10-09 в 22.54.03.png" descr="Снимок экрана 2019-10-09 в 22.54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05" y="142923"/>
            <a:ext cx="6057901" cy="889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22" name="Группа"/>
          <p:cNvGrpSpPr/>
          <p:nvPr/>
        </p:nvGrpSpPr>
        <p:grpSpPr>
          <a:xfrm>
            <a:off x="263177" y="1409547"/>
            <a:ext cx="12478446" cy="2584928"/>
            <a:chOff x="0" y="0"/>
            <a:chExt cx="12478444" cy="2584927"/>
          </a:xfrm>
        </p:grpSpPr>
        <p:grpSp>
          <p:nvGrpSpPr>
            <p:cNvPr id="520" name="Группа"/>
            <p:cNvGrpSpPr/>
            <p:nvPr/>
          </p:nvGrpSpPr>
          <p:grpSpPr>
            <a:xfrm>
              <a:off x="-1" y="0"/>
              <a:ext cx="9779681" cy="2584928"/>
              <a:chOff x="0" y="0"/>
              <a:chExt cx="9779678" cy="2584927"/>
            </a:xfrm>
          </p:grpSpPr>
          <p:pic>
            <p:nvPicPr>
              <p:cNvPr id="516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34747" t="63978" r="36613"/>
              <a:stretch>
                <a:fillRect/>
              </a:stretch>
            </p:blipFill>
            <p:spPr>
              <a:xfrm>
                <a:off x="2720044" y="0"/>
                <a:ext cx="2343130" cy="258486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17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t="18520" r="68556" b="45123"/>
              <a:stretch>
                <a:fillRect/>
              </a:stretch>
            </p:blipFill>
            <p:spPr>
              <a:xfrm>
                <a:off x="0" y="0"/>
                <a:ext cx="2548883" cy="25849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18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35127" t="19056" r="35127" b="40868"/>
              <a:stretch>
                <a:fillRect/>
              </a:stretch>
            </p:blipFill>
            <p:spPr>
              <a:xfrm>
                <a:off x="5234059" y="0"/>
                <a:ext cx="2187496" cy="25849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19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1683" t="63632" r="70870"/>
              <a:stretch>
                <a:fillRect/>
              </a:stretch>
            </p:blipFill>
            <p:spPr>
              <a:xfrm>
                <a:off x="7592399" y="21392"/>
                <a:ext cx="2187280" cy="254199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21" name="Снимок экрана 2019-10-09 в 22.52.05.png" descr="Снимок экрана 2019-10-09 в 22.52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7983" t="18381" r="2363" b="46837"/>
            <a:stretch>
              <a:fillRect/>
            </a:stretch>
          </p:blipFill>
          <p:spPr>
            <a:xfrm>
              <a:off x="9992808" y="13777"/>
              <a:ext cx="2485637" cy="2557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23" name="Снимок экрана 2019-10-09 в 23.11.28.png" descr="Снимок экрана 2019-10-09 в 23.11.2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3768" y="4222874"/>
            <a:ext cx="11665296" cy="51206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Снимок экрана 2019-10-09 в 22.54.03.png" descr="Снимок экрана 2019-10-09 в 22.54.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05" y="142923"/>
            <a:ext cx="6057901" cy="889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2" name="Группа"/>
          <p:cNvGrpSpPr/>
          <p:nvPr/>
        </p:nvGrpSpPr>
        <p:grpSpPr>
          <a:xfrm>
            <a:off x="263177" y="1409547"/>
            <a:ext cx="12478446" cy="2584928"/>
            <a:chOff x="0" y="0"/>
            <a:chExt cx="12478444" cy="2584927"/>
          </a:xfrm>
        </p:grpSpPr>
        <p:grpSp>
          <p:nvGrpSpPr>
            <p:cNvPr id="530" name="Группа"/>
            <p:cNvGrpSpPr/>
            <p:nvPr/>
          </p:nvGrpSpPr>
          <p:grpSpPr>
            <a:xfrm>
              <a:off x="-1" y="0"/>
              <a:ext cx="9779681" cy="2584928"/>
              <a:chOff x="0" y="0"/>
              <a:chExt cx="9779678" cy="2584927"/>
            </a:xfrm>
          </p:grpSpPr>
          <p:pic>
            <p:nvPicPr>
              <p:cNvPr id="526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34747" t="63978" r="36613"/>
              <a:stretch>
                <a:fillRect/>
              </a:stretch>
            </p:blipFill>
            <p:spPr>
              <a:xfrm>
                <a:off x="2720044" y="0"/>
                <a:ext cx="2343130" cy="258486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27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t="18520" r="68556" b="45123"/>
              <a:stretch>
                <a:fillRect/>
              </a:stretch>
            </p:blipFill>
            <p:spPr>
              <a:xfrm>
                <a:off x="0" y="0"/>
                <a:ext cx="2548883" cy="25849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28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35127" t="19056" r="35127" b="40868"/>
              <a:stretch>
                <a:fillRect/>
              </a:stretch>
            </p:blipFill>
            <p:spPr>
              <a:xfrm>
                <a:off x="5234059" y="0"/>
                <a:ext cx="2187496" cy="25849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29" name="Снимок экрана 2019-10-09 в 22.52.05.png" descr="Снимок экрана 2019-10-09 в 22.52.05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1683" t="63632" r="70870"/>
              <a:stretch>
                <a:fillRect/>
              </a:stretch>
            </p:blipFill>
            <p:spPr>
              <a:xfrm>
                <a:off x="7592399" y="21392"/>
                <a:ext cx="2187280" cy="254199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31" name="Снимок экрана 2019-10-09 в 22.52.05.png" descr="Снимок экрана 2019-10-09 в 22.52.05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7983" t="18381" r="2363" b="46837"/>
            <a:stretch>
              <a:fillRect/>
            </a:stretch>
          </p:blipFill>
          <p:spPr>
            <a:xfrm>
              <a:off x="9992808" y="13777"/>
              <a:ext cx="2485637" cy="2557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33" name="Снимок экрана 2019-10-09 в 23.11.28.png" descr="Снимок экрана 2019-10-09 в 23.11.2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1760" y="4222874"/>
            <a:ext cx="11737304" cy="51206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799</Words>
  <Application>Microsoft Office PowerPoint</Application>
  <PresentationFormat>Произвольный</PresentationFormat>
  <Paragraphs>252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Национальная технологическая инициатива (НТИ) </vt:lpstr>
      <vt:lpstr>Показатели успеха, к которым стремится НТИ</vt:lpstr>
      <vt:lpstr>Олимпиада НТИ – командная инженерная многопрофильная олимпиада для школьников 7-11 классов </vt:lpstr>
      <vt:lpstr>Этапы Олимпиады НТИ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Зоя Ивановна З.И.. Данилова</cp:lastModifiedBy>
  <cp:revision>2</cp:revision>
  <dcterms:modified xsi:type="dcterms:W3CDTF">2019-10-11T02:37:20Z</dcterms:modified>
</cp:coreProperties>
</file>